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99" r:id="rId5"/>
    <p:sldId id="257" r:id="rId6"/>
    <p:sldId id="258" r:id="rId7"/>
    <p:sldId id="259" r:id="rId8"/>
    <p:sldId id="260" r:id="rId9"/>
    <p:sldId id="261" r:id="rId10"/>
    <p:sldId id="281" r:id="rId11"/>
    <p:sldId id="262" r:id="rId12"/>
    <p:sldId id="282"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301" r:id="rId27"/>
    <p:sldId id="302" r:id="rId28"/>
    <p:sldId id="304"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1" orient="horz" pos="2197" userDrawn="1">
          <p15:clr>
            <a:srgbClr val="A4A3A4"/>
          </p15:clr>
        </p15:guide>
        <p15:guide id="2" pos="382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1" name="admin" initials="a" lastIdx="0" clrIdx="0"/>
  <p:cmAuthor id="2" name="作者" initials="A" lastIdx="0" clrIdx="1"/>
  <p:cmAuthor id="3" name="微软用户" initials="微" lastIdx="0" clrIdx="0"/>
  <p:cmAuthor id="4" name="新课标第一网" initials="新" lastIdx="0" clrIdx="0"/>
  <p:cmAuthor id="5" name="www.xkb1.com" initials="w" lastIdx="0" clrIdx="1"/>
  <p:cmAuthor id="6" name="lenovo" initials="l" lastIdx="0" clrIdx="0"/>
  <p:cmAuthor id="7" name="xkb1.com" initials="x" lastIdx="0" clrIdx="0"/>
  <p:cmAuthor id="8" name="xiaoxuan Zeng" initials="x" lastIdx="0" clrIdx="0"/>
  <p:cmAuthor id="9" name="dongyu" initials="d" lastIdx="0" clrIdx="8"/>
  <p:cmAuthor id="10" name="PC" initials="P" lastIdx="0" clrIdx="9"/>
  <p:cmAuthor id="11" name="szchd2zx08" initials="s" lastIdx="0" clrIdx="10"/>
  <p:cmAuthor id="12" name="jinli" initials="j" lastIdx="0" clrIdx="0"/>
  <p:cmAuthor id="15" name="李丽" initials="李" lastIdx="0" clrIdx="14"/>
  <p:cmAuthor id="16" name="Nicole Li  李倩" initials="N" lastIdx="0" clrIdx="0"/>
  <p:cmAuthor id="18" name="222" initials="2" lastIdx="0" clrIdx="0"/>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114" d="100"/>
          <a:sy n="114" d="100"/>
        </p:scale>
        <p:origin x="-546" y="-108"/>
      </p:cViewPr>
      <p:guideLst>
        <p:guide orient="horz" pos="2160"/>
        <p:guide pos="3840"/>
        <p:guide orient="horz" pos="2197"/>
        <p:guide pos="382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322.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a:latin typeface="黑体" panose="02010609060101010101" pitchFamily="49" charset="-122"/>
                <a:ea typeface="黑体" panose="02010609060101010101" pitchFamily="49" charset="-122"/>
              </a:rPr>
              <a:t>新课导入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学习任务三</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学习目标</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相关史事</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知识链接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知识探究</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当堂训练</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932723"/>
            <a:ext cx="12192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学习任务一</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学习任务二</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9840595" y="123190"/>
            <a:ext cx="1809115" cy="73088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633413" y="318308"/>
            <a:ext cx="10802939" cy="6334125"/>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3119443" y="1334820"/>
            <a:ext cx="5830887" cy="998539"/>
          </a:xfrm>
          <a:prstGeom prst="rect">
            <a:avLst/>
          </a:prstGeom>
          <a:noFill/>
          <a:ln w="9525">
            <a:noFill/>
          </a:ln>
        </p:spPr>
      </p:pic>
      <p:sp>
        <p:nvSpPr>
          <p:cNvPr id="2" name="TextBox 1"/>
          <p:cNvSpPr txBox="1"/>
          <p:nvPr/>
        </p:nvSpPr>
        <p:spPr>
          <a:xfrm>
            <a:off x="4450705" y="1412777"/>
            <a:ext cx="3168352" cy="697627"/>
          </a:xfrm>
          <a:prstGeom prst="rect">
            <a:avLst/>
          </a:prstGeom>
          <a:noFill/>
        </p:spPr>
        <p:txBody>
          <a:bodyPr wrap="square" lIns="121909" tIns="60954" rIns="121909" bIns="60954" rtlCol="0">
            <a:spAutoFit/>
          </a:bodyPr>
          <a:lstStyle/>
          <a:p>
            <a:pPr algn="ctr"/>
            <a:r>
              <a:rPr lang="zh-CN" altLang="en-US" sz="3700" b="1" dirty="0" smtClean="0">
                <a:latin typeface="黑体" panose="02010609060101010101" pitchFamily="49" charset="-122"/>
                <a:ea typeface="黑体" panose="02010609060101010101" pitchFamily="49" charset="-122"/>
              </a:rPr>
              <a:t>课后作业</a:t>
            </a:r>
            <a:endParaRPr lang="zh-CN" altLang="en-US" sz="37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2385"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285"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200" algn="l" defTabSz="68580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image" Target="../media/image6.jpeg"/><Relationship Id="rId5" Type="http://schemas.openxmlformats.org/officeDocument/2006/relationships/tags" Target="../tags/tag36.xml"/><Relationship Id="rId4" Type="http://schemas.openxmlformats.org/officeDocument/2006/relationships/image" Target="../media/image5.png"/><Relationship Id="rId3" Type="http://schemas.openxmlformats.org/officeDocument/2006/relationships/tags" Target="../tags/tag35.xml"/><Relationship Id="rId2" Type="http://schemas.openxmlformats.org/officeDocument/2006/relationships/image" Target="../media/image4.png"/><Relationship Id="rId10" Type="http://schemas.openxmlformats.org/officeDocument/2006/relationships/slideLayout" Target="../slideLayouts/slideLayout12.xml"/><Relationship Id="rId1" Type="http://schemas.openxmlformats.org/officeDocument/2006/relationships/tags" Target="../tags/tag34.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image" Target="../media/image28.jpeg"/><Relationship Id="rId2" Type="http://schemas.openxmlformats.org/officeDocument/2006/relationships/tags" Target="../tags/tag113.xml"/><Relationship Id="rId1" Type="http://schemas.openxmlformats.org/officeDocument/2006/relationships/tags" Target="../tags/tag112.xml"/></Relationships>
</file>

<file path=ppt/slides/_rels/slide11.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1" Type="http://schemas.openxmlformats.org/officeDocument/2006/relationships/slideLayout" Target="../slideLayouts/slideLayout9.xml"/><Relationship Id="rId10" Type="http://schemas.openxmlformats.org/officeDocument/2006/relationships/tags" Target="../tags/tag128.xml"/><Relationship Id="rId1" Type="http://schemas.openxmlformats.org/officeDocument/2006/relationships/tags" Target="../tags/tag119.xml"/></Relationships>
</file>

<file path=ppt/slides/_rels/slide12.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image" Target="../media/image6.jpeg"/><Relationship Id="rId2" Type="http://schemas.openxmlformats.org/officeDocument/2006/relationships/tags" Target="../tags/tag130.xml"/><Relationship Id="rId10" Type="http://schemas.openxmlformats.org/officeDocument/2006/relationships/slideLayout" Target="../slideLayouts/slideLayout9.xml"/><Relationship Id="rId1" Type="http://schemas.openxmlformats.org/officeDocument/2006/relationships/tags" Target="../tags/tag129.xml"/></Relationships>
</file>

<file path=ppt/slides/_rels/slide13.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5" Type="http://schemas.openxmlformats.org/officeDocument/2006/relationships/slideLayout" Target="../slideLayouts/slideLayout9.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tags" Target="../tags/tag137.xml"/></Relationships>
</file>

<file path=ppt/slides/_rels/slide14.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image" Target="../media/image28.jpeg"/><Relationship Id="rId2" Type="http://schemas.openxmlformats.org/officeDocument/2006/relationships/tags" Target="../tags/tag152.xml"/><Relationship Id="rId11" Type="http://schemas.openxmlformats.org/officeDocument/2006/relationships/slideLayout" Target="../slideLayouts/slideLayout9.xml"/><Relationship Id="rId10" Type="http://schemas.openxmlformats.org/officeDocument/2006/relationships/tags" Target="../tags/tag159.xml"/><Relationship Id="rId1" Type="http://schemas.openxmlformats.org/officeDocument/2006/relationships/tags" Target="../tags/tag151.xml"/></Relationships>
</file>

<file path=ppt/slides/_rels/slide15.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image" Target="../media/image29.png"/><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1" Type="http://schemas.openxmlformats.org/officeDocument/2006/relationships/slideLayout" Target="../slideLayouts/slideLayout9.xml"/><Relationship Id="rId20" Type="http://schemas.openxmlformats.org/officeDocument/2006/relationships/tags" Target="../tags/tag177.xml"/><Relationship Id="rId2" Type="http://schemas.openxmlformats.org/officeDocument/2006/relationships/tags" Target="../tags/tag161.xml"/><Relationship Id="rId19" Type="http://schemas.openxmlformats.org/officeDocument/2006/relationships/tags" Target="../tags/tag176.xml"/><Relationship Id="rId18" Type="http://schemas.openxmlformats.org/officeDocument/2006/relationships/tags" Target="../tags/tag175.xml"/><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image" Target="../media/image30.png"/><Relationship Id="rId10" Type="http://schemas.openxmlformats.org/officeDocument/2006/relationships/tags" Target="../tags/tag168.xml"/><Relationship Id="rId1" Type="http://schemas.openxmlformats.org/officeDocument/2006/relationships/tags" Target="../tags/tag160.xml"/></Relationships>
</file>

<file path=ppt/slides/_rels/slide16.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image" Target="../media/image28.jpeg"/><Relationship Id="rId2" Type="http://schemas.openxmlformats.org/officeDocument/2006/relationships/tags" Target="../tags/tag179.xml"/><Relationship Id="rId15" Type="http://schemas.openxmlformats.org/officeDocument/2006/relationships/slideLayout" Target="../slideLayouts/slideLayout9.xml"/><Relationship Id="rId14" Type="http://schemas.openxmlformats.org/officeDocument/2006/relationships/tags" Target="../tags/tag190.xml"/><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tags" Target="../tags/tag178.xml"/></Relationships>
</file>

<file path=ppt/slides/_rels/slide17.xml.rels><?xml version="1.0" encoding="UTF-8" standalone="yes"?>
<Relationships xmlns="http://schemas.openxmlformats.org/package/2006/relationships"><Relationship Id="rId9" Type="http://schemas.microsoft.com/office/2007/relationships/hdphoto" Target="../media/image10.wdp"/><Relationship Id="rId8" Type="http://schemas.openxmlformats.org/officeDocument/2006/relationships/image" Target="../media/image9.png"/><Relationship Id="rId7" Type="http://schemas.openxmlformats.org/officeDocument/2006/relationships/tags" Target="../tags/tag195.xml"/><Relationship Id="rId6" Type="http://schemas.openxmlformats.org/officeDocument/2006/relationships/image" Target="../media/image8.png"/><Relationship Id="rId5" Type="http://schemas.openxmlformats.org/officeDocument/2006/relationships/tags" Target="../tags/tag194.xml"/><Relationship Id="rId4" Type="http://schemas.openxmlformats.org/officeDocument/2006/relationships/image" Target="../media/image7.png"/><Relationship Id="rId3" Type="http://schemas.openxmlformats.org/officeDocument/2006/relationships/tags" Target="../tags/tag193.xml"/><Relationship Id="rId2" Type="http://schemas.openxmlformats.org/officeDocument/2006/relationships/tags" Target="../tags/tag192.xml"/><Relationship Id="rId16" Type="http://schemas.openxmlformats.org/officeDocument/2006/relationships/slideLayout" Target="../slideLayouts/slideLayout12.xml"/><Relationship Id="rId15" Type="http://schemas.openxmlformats.org/officeDocument/2006/relationships/tags" Target="../tags/tag198.xml"/><Relationship Id="rId14" Type="http://schemas.microsoft.com/office/2007/relationships/hdphoto" Target="../media/image13.wdp"/><Relationship Id="rId13" Type="http://schemas.openxmlformats.org/officeDocument/2006/relationships/image" Target="../media/image12.png"/><Relationship Id="rId12" Type="http://schemas.openxmlformats.org/officeDocument/2006/relationships/tags" Target="../tags/tag197.xml"/><Relationship Id="rId11" Type="http://schemas.openxmlformats.org/officeDocument/2006/relationships/image" Target="../media/image11.png"/><Relationship Id="rId10" Type="http://schemas.openxmlformats.org/officeDocument/2006/relationships/tags" Target="../tags/tag196.xml"/><Relationship Id="rId1" Type="http://schemas.openxmlformats.org/officeDocument/2006/relationships/tags" Target="../tags/tag191.xml"/></Relationships>
</file>

<file path=ppt/slides/_rels/slide18.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9" Type="http://schemas.openxmlformats.org/officeDocument/2006/relationships/slideLayout" Target="../slideLayouts/slideLayout10.xml"/><Relationship Id="rId38" Type="http://schemas.openxmlformats.org/officeDocument/2006/relationships/tags" Target="../tags/tag236.xml"/><Relationship Id="rId37" Type="http://schemas.openxmlformats.org/officeDocument/2006/relationships/tags" Target="../tags/tag235.xml"/><Relationship Id="rId36" Type="http://schemas.openxmlformats.org/officeDocument/2006/relationships/tags" Target="../tags/tag234.xml"/><Relationship Id="rId35" Type="http://schemas.openxmlformats.org/officeDocument/2006/relationships/tags" Target="../tags/tag233.xml"/><Relationship Id="rId34" Type="http://schemas.openxmlformats.org/officeDocument/2006/relationships/tags" Target="../tags/tag232.xml"/><Relationship Id="rId33" Type="http://schemas.openxmlformats.org/officeDocument/2006/relationships/tags" Target="../tags/tag231.xml"/><Relationship Id="rId32" Type="http://schemas.openxmlformats.org/officeDocument/2006/relationships/tags" Target="../tags/tag230.xml"/><Relationship Id="rId31" Type="http://schemas.openxmlformats.org/officeDocument/2006/relationships/tags" Target="../tags/tag229.xml"/><Relationship Id="rId30" Type="http://schemas.openxmlformats.org/officeDocument/2006/relationships/tags" Target="../tags/tag228.xml"/><Relationship Id="rId3" Type="http://schemas.openxmlformats.org/officeDocument/2006/relationships/tags" Target="../tags/tag201.xml"/><Relationship Id="rId29" Type="http://schemas.openxmlformats.org/officeDocument/2006/relationships/tags" Target="../tags/tag227.xml"/><Relationship Id="rId28" Type="http://schemas.openxmlformats.org/officeDocument/2006/relationships/tags" Target="../tags/tag226.xml"/><Relationship Id="rId27" Type="http://schemas.openxmlformats.org/officeDocument/2006/relationships/tags" Target="../tags/tag225.xml"/><Relationship Id="rId26" Type="http://schemas.openxmlformats.org/officeDocument/2006/relationships/tags" Target="../tags/tag224.xml"/><Relationship Id="rId25" Type="http://schemas.openxmlformats.org/officeDocument/2006/relationships/tags" Target="../tags/tag223.xml"/><Relationship Id="rId24" Type="http://schemas.openxmlformats.org/officeDocument/2006/relationships/tags" Target="../tags/tag222.xml"/><Relationship Id="rId23" Type="http://schemas.openxmlformats.org/officeDocument/2006/relationships/tags" Target="../tags/tag221.xml"/><Relationship Id="rId22" Type="http://schemas.openxmlformats.org/officeDocument/2006/relationships/tags" Target="../tags/tag220.xml"/><Relationship Id="rId21" Type="http://schemas.openxmlformats.org/officeDocument/2006/relationships/tags" Target="../tags/tag219.xml"/><Relationship Id="rId20" Type="http://schemas.openxmlformats.org/officeDocument/2006/relationships/tags" Target="../tags/tag218.xml"/><Relationship Id="rId2" Type="http://schemas.openxmlformats.org/officeDocument/2006/relationships/tags" Target="../tags/tag200.xml"/><Relationship Id="rId19" Type="http://schemas.openxmlformats.org/officeDocument/2006/relationships/tags" Target="../tags/tag217.xml"/><Relationship Id="rId18" Type="http://schemas.openxmlformats.org/officeDocument/2006/relationships/tags" Target="../tags/tag216.xml"/><Relationship Id="rId17" Type="http://schemas.openxmlformats.org/officeDocument/2006/relationships/tags" Target="../tags/tag215.xml"/><Relationship Id="rId16" Type="http://schemas.openxmlformats.org/officeDocument/2006/relationships/tags" Target="../tags/tag214.xml"/><Relationship Id="rId15" Type="http://schemas.openxmlformats.org/officeDocument/2006/relationships/tags" Target="../tags/tag213.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tags" Target="../tags/tag199.xml"/></Relationships>
</file>

<file path=ppt/slides/_rels/slide19.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image" Target="../media/image31.png"/><Relationship Id="rId12" Type="http://schemas.openxmlformats.org/officeDocument/2006/relationships/slideLayout" Target="../slideLayouts/slideLayout10.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tags" Target="../tags/tag23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0.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 Type="http://schemas.openxmlformats.org/officeDocument/2006/relationships/tags" Target="../tags/tag248.xml"/><Relationship Id="rId1" Type="http://schemas.openxmlformats.org/officeDocument/2006/relationships/tags" Target="../tags/tag247.xml"/></Relationships>
</file>

<file path=ppt/slides/_rels/slide21.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image" Target="../media/image32.png"/><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3" Type="http://schemas.openxmlformats.org/officeDocument/2006/relationships/slideLayout" Target="../slideLayouts/slideLayout10.xml"/><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2.xml"/></Relationships>
</file>

<file path=ppt/slides/_rels/slide22.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1" Type="http://schemas.openxmlformats.org/officeDocument/2006/relationships/slideLayout" Target="../slideLayouts/slideLayout3.xml"/><Relationship Id="rId30" Type="http://schemas.openxmlformats.org/officeDocument/2006/relationships/tags" Target="../tags/tag292.xml"/><Relationship Id="rId3" Type="http://schemas.openxmlformats.org/officeDocument/2006/relationships/tags" Target="../tags/tag265.xml"/><Relationship Id="rId29" Type="http://schemas.openxmlformats.org/officeDocument/2006/relationships/tags" Target="../tags/tag291.xml"/><Relationship Id="rId28" Type="http://schemas.openxmlformats.org/officeDocument/2006/relationships/tags" Target="../tags/tag290.xml"/><Relationship Id="rId27" Type="http://schemas.openxmlformats.org/officeDocument/2006/relationships/tags" Target="../tags/tag289.xml"/><Relationship Id="rId26" Type="http://schemas.openxmlformats.org/officeDocument/2006/relationships/tags" Target="../tags/tag288.xml"/><Relationship Id="rId25" Type="http://schemas.openxmlformats.org/officeDocument/2006/relationships/tags" Target="../tags/tag287.xml"/><Relationship Id="rId24" Type="http://schemas.openxmlformats.org/officeDocument/2006/relationships/tags" Target="../tags/tag286.xml"/><Relationship Id="rId23" Type="http://schemas.openxmlformats.org/officeDocument/2006/relationships/tags" Target="../tags/tag285.xml"/><Relationship Id="rId22" Type="http://schemas.openxmlformats.org/officeDocument/2006/relationships/tags" Target="../tags/tag284.xml"/><Relationship Id="rId21" Type="http://schemas.openxmlformats.org/officeDocument/2006/relationships/tags" Target="../tags/tag283.xml"/><Relationship Id="rId20" Type="http://schemas.openxmlformats.org/officeDocument/2006/relationships/tags" Target="../tags/tag282.xml"/><Relationship Id="rId2" Type="http://schemas.openxmlformats.org/officeDocument/2006/relationships/tags" Target="../tags/tag264.xml"/><Relationship Id="rId19" Type="http://schemas.openxmlformats.org/officeDocument/2006/relationships/tags" Target="../tags/tag281.xml"/><Relationship Id="rId18" Type="http://schemas.openxmlformats.org/officeDocument/2006/relationships/tags" Target="../tags/tag280.xml"/><Relationship Id="rId17" Type="http://schemas.openxmlformats.org/officeDocument/2006/relationships/tags" Target="../tags/tag279.xml"/><Relationship Id="rId16" Type="http://schemas.openxmlformats.org/officeDocument/2006/relationships/tags" Target="../tags/tag278.xml"/><Relationship Id="rId15" Type="http://schemas.openxmlformats.org/officeDocument/2006/relationships/tags" Target="../tags/tag277.xml"/><Relationship Id="rId14" Type="http://schemas.openxmlformats.org/officeDocument/2006/relationships/tags" Target="../tags/tag276.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tags" Target="../tags/tag263.xml"/></Relationships>
</file>

<file path=ppt/slides/_rels/slide23.xml.rels><?xml version="1.0" encoding="UTF-8" standalone="yes"?>
<Relationships xmlns="http://schemas.openxmlformats.org/package/2006/relationships"><Relationship Id="rId9" Type="http://schemas.openxmlformats.org/officeDocument/2006/relationships/tags" Target="../tags/tag301.xml"/><Relationship Id="rId8" Type="http://schemas.openxmlformats.org/officeDocument/2006/relationships/tags" Target="../tags/tag300.xml"/><Relationship Id="rId7" Type="http://schemas.openxmlformats.org/officeDocument/2006/relationships/tags" Target="../tags/tag299.xml"/><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2" Type="http://schemas.openxmlformats.org/officeDocument/2006/relationships/slideLayout" Target="../slideLayouts/slideLayout11.xml"/><Relationship Id="rId21" Type="http://schemas.openxmlformats.org/officeDocument/2006/relationships/tags" Target="../tags/tag313.xml"/><Relationship Id="rId20" Type="http://schemas.openxmlformats.org/officeDocument/2006/relationships/tags" Target="../tags/tag312.xml"/><Relationship Id="rId2" Type="http://schemas.openxmlformats.org/officeDocument/2006/relationships/tags" Target="../tags/tag294.xml"/><Relationship Id="rId19" Type="http://schemas.openxmlformats.org/officeDocument/2006/relationships/tags" Target="../tags/tag311.xml"/><Relationship Id="rId18" Type="http://schemas.openxmlformats.org/officeDocument/2006/relationships/tags" Target="../tags/tag310.xml"/><Relationship Id="rId17" Type="http://schemas.openxmlformats.org/officeDocument/2006/relationships/tags" Target="../tags/tag309.xml"/><Relationship Id="rId16" Type="http://schemas.openxmlformats.org/officeDocument/2006/relationships/tags" Target="../tags/tag308.xml"/><Relationship Id="rId15" Type="http://schemas.openxmlformats.org/officeDocument/2006/relationships/tags" Target="../tags/tag307.xml"/><Relationship Id="rId14" Type="http://schemas.openxmlformats.org/officeDocument/2006/relationships/tags" Target="../tags/tag306.xml"/><Relationship Id="rId13" Type="http://schemas.openxmlformats.org/officeDocument/2006/relationships/tags" Target="../tags/tag305.xml"/><Relationship Id="rId12" Type="http://schemas.openxmlformats.org/officeDocument/2006/relationships/tags" Target="../tags/tag304.xml"/><Relationship Id="rId11" Type="http://schemas.openxmlformats.org/officeDocument/2006/relationships/tags" Target="../tags/tag303.xml"/><Relationship Id="rId10" Type="http://schemas.openxmlformats.org/officeDocument/2006/relationships/tags" Target="../tags/tag302.xml"/><Relationship Id="rId1" Type="http://schemas.openxmlformats.org/officeDocument/2006/relationships/tags" Target="../tags/tag293.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 Type="http://schemas.openxmlformats.org/officeDocument/2006/relationships/tags" Target="../tags/tag3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1" Type="http://schemas.openxmlformats.org/officeDocument/2006/relationships/slideLayout" Target="../slideLayouts/slideLayout11.xml"/><Relationship Id="rId20" Type="http://schemas.openxmlformats.org/officeDocument/2006/relationships/tags" Target="../tags/tag60.xml"/><Relationship Id="rId2" Type="http://schemas.openxmlformats.org/officeDocument/2006/relationships/tags" Target="../tags/tag42.xml"/><Relationship Id="rId19" Type="http://schemas.openxmlformats.org/officeDocument/2006/relationships/tags" Target="../tags/tag59.xml"/><Relationship Id="rId18" Type="http://schemas.openxmlformats.org/officeDocument/2006/relationships/tags" Target="../tags/tag58.xml"/><Relationship Id="rId17" Type="http://schemas.openxmlformats.org/officeDocument/2006/relationships/tags" Target="../tags/tag57.xml"/><Relationship Id="rId16" Type="http://schemas.openxmlformats.org/officeDocument/2006/relationships/tags" Target="../tags/tag56.xml"/><Relationship Id="rId15" Type="http://schemas.openxmlformats.org/officeDocument/2006/relationships/tags" Target="../tags/tag55.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64.xml"/><Relationship Id="rId7" Type="http://schemas.microsoft.com/office/2007/relationships/hdphoto" Target="../media/image10.wdp"/><Relationship Id="rId6" Type="http://schemas.openxmlformats.org/officeDocument/2006/relationships/image" Target="../media/image9.png"/><Relationship Id="rId5" Type="http://schemas.openxmlformats.org/officeDocument/2006/relationships/tags" Target="../tags/tag63.xml"/><Relationship Id="rId4" Type="http://schemas.openxmlformats.org/officeDocument/2006/relationships/image" Target="../media/image8.png"/><Relationship Id="rId3" Type="http://schemas.openxmlformats.org/officeDocument/2006/relationships/tags" Target="../tags/tag62.xml"/><Relationship Id="rId2" Type="http://schemas.openxmlformats.org/officeDocument/2006/relationships/image" Target="../media/image7.png"/><Relationship Id="rId14" Type="http://schemas.openxmlformats.org/officeDocument/2006/relationships/slideLayout" Target="../slideLayouts/slideLayout12.xml"/><Relationship Id="rId13" Type="http://schemas.openxmlformats.org/officeDocument/2006/relationships/tags" Target="../tags/tag66.xml"/><Relationship Id="rId12" Type="http://schemas.microsoft.com/office/2007/relationships/hdphoto" Target="../media/image13.wdp"/><Relationship Id="rId11" Type="http://schemas.openxmlformats.org/officeDocument/2006/relationships/image" Target="../media/image12.png"/><Relationship Id="rId10" Type="http://schemas.openxmlformats.org/officeDocument/2006/relationships/tags" Target="../tags/tag65.xml"/><Relationship Id="rId1" Type="http://schemas.openxmlformats.org/officeDocument/2006/relationships/tags" Target="../tags/tag61.xml"/></Relationships>
</file>

<file path=ppt/slides/_rels/slide5.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image" Target="../media/image15.png"/><Relationship Id="rId5" Type="http://schemas.openxmlformats.org/officeDocument/2006/relationships/tags" Target="../tags/tag70.xml"/><Relationship Id="rId4" Type="http://schemas.openxmlformats.org/officeDocument/2006/relationships/image" Target="../media/image14.jpeg"/><Relationship Id="rId3" Type="http://schemas.openxmlformats.org/officeDocument/2006/relationships/tags" Target="../tags/tag69.xml"/><Relationship Id="rId2" Type="http://schemas.openxmlformats.org/officeDocument/2006/relationships/tags" Target="../tags/tag68.xml"/><Relationship Id="rId10" Type="http://schemas.openxmlformats.org/officeDocument/2006/relationships/slideLayout" Target="../slideLayouts/slideLayout8.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image" Target="../media/image16.emf"/><Relationship Id="rId2" Type="http://schemas.openxmlformats.org/officeDocument/2006/relationships/oleObject" Target="../embeddings/oleObject1.bin"/><Relationship Id="rId1" Type="http://schemas.openxmlformats.org/officeDocument/2006/relationships/tags" Target="../tags/tag74.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81.xml"/><Relationship Id="rId5" Type="http://schemas.openxmlformats.org/officeDocument/2006/relationships/tags" Target="../tags/tag80.xml"/><Relationship Id="rId4" Type="http://schemas.microsoft.com/office/2007/relationships/hdphoto" Target="../media/image18.wdp"/><Relationship Id="rId3" Type="http://schemas.openxmlformats.org/officeDocument/2006/relationships/image" Target="../media/image17.png"/><Relationship Id="rId2" Type="http://schemas.openxmlformats.org/officeDocument/2006/relationships/tags" Target="../tags/tag79.xml"/><Relationship Id="rId1" Type="http://schemas.openxmlformats.org/officeDocument/2006/relationships/tags" Target="../tags/tag78.xml"/></Relationships>
</file>

<file path=ppt/slides/_rels/slide8.xml.rels><?xml version="1.0" encoding="UTF-8" standalone="yes"?>
<Relationships xmlns="http://schemas.openxmlformats.org/package/2006/relationships"><Relationship Id="rId9" Type="http://schemas.microsoft.com/office/2007/relationships/hdphoto" Target="../media/image10.wdp"/><Relationship Id="rId8" Type="http://schemas.openxmlformats.org/officeDocument/2006/relationships/image" Target="../media/image9.png"/><Relationship Id="rId7" Type="http://schemas.openxmlformats.org/officeDocument/2006/relationships/tags" Target="../tags/tag86.xml"/><Relationship Id="rId6" Type="http://schemas.openxmlformats.org/officeDocument/2006/relationships/image" Target="../media/image8.png"/><Relationship Id="rId5" Type="http://schemas.openxmlformats.org/officeDocument/2006/relationships/tags" Target="../tags/tag85.xml"/><Relationship Id="rId4" Type="http://schemas.openxmlformats.org/officeDocument/2006/relationships/image" Target="../media/image7.png"/><Relationship Id="rId3" Type="http://schemas.openxmlformats.org/officeDocument/2006/relationships/tags" Target="../tags/tag84.xml"/><Relationship Id="rId2" Type="http://schemas.openxmlformats.org/officeDocument/2006/relationships/tags" Target="../tags/tag83.xml"/><Relationship Id="rId16" Type="http://schemas.openxmlformats.org/officeDocument/2006/relationships/slideLayout" Target="../slideLayouts/slideLayout12.xml"/><Relationship Id="rId15" Type="http://schemas.openxmlformats.org/officeDocument/2006/relationships/tags" Target="../tags/tag89.xml"/><Relationship Id="rId14" Type="http://schemas.microsoft.com/office/2007/relationships/hdphoto" Target="../media/image13.wdp"/><Relationship Id="rId13" Type="http://schemas.openxmlformats.org/officeDocument/2006/relationships/image" Target="../media/image12.png"/><Relationship Id="rId12" Type="http://schemas.openxmlformats.org/officeDocument/2006/relationships/tags" Target="../tags/tag88.xml"/><Relationship Id="rId11" Type="http://schemas.openxmlformats.org/officeDocument/2006/relationships/image" Target="../media/image11.png"/><Relationship Id="rId10" Type="http://schemas.openxmlformats.org/officeDocument/2006/relationships/tags" Target="../tags/tag87.xml"/><Relationship Id="rId1" Type="http://schemas.openxmlformats.org/officeDocument/2006/relationships/tags" Target="../tags/tag82.xml"/></Relationships>
</file>

<file path=ppt/slides/_rels/slide9.xml.rels><?xml version="1.0" encoding="UTF-8" standalone="yes"?>
<Relationships xmlns="http://schemas.openxmlformats.org/package/2006/relationships"><Relationship Id="rId9" Type="http://schemas.openxmlformats.org/officeDocument/2006/relationships/tags" Target="../tags/tag96.xml"/><Relationship Id="rId8" Type="http://schemas.microsoft.com/office/2007/relationships/hdphoto" Target="../media/image20.wdp"/><Relationship Id="rId7" Type="http://schemas.openxmlformats.org/officeDocument/2006/relationships/image" Target="../media/image19.png"/><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2" Type="http://schemas.openxmlformats.org/officeDocument/2006/relationships/slideLayout" Target="../slideLayouts/slideLayout9.xml"/><Relationship Id="rId31" Type="http://schemas.openxmlformats.org/officeDocument/2006/relationships/tags" Target="../tags/tag111.xml"/><Relationship Id="rId30" Type="http://schemas.openxmlformats.org/officeDocument/2006/relationships/tags" Target="../tags/tag110.xml"/><Relationship Id="rId3" Type="http://schemas.openxmlformats.org/officeDocument/2006/relationships/tags" Target="../tags/tag92.xml"/><Relationship Id="rId29" Type="http://schemas.openxmlformats.org/officeDocument/2006/relationships/tags" Target="../tags/tag109.xml"/><Relationship Id="rId28" Type="http://schemas.openxmlformats.org/officeDocument/2006/relationships/image" Target="../media/image27.png"/><Relationship Id="rId27" Type="http://schemas.openxmlformats.org/officeDocument/2006/relationships/tags" Target="../tags/tag108.xml"/><Relationship Id="rId26" Type="http://schemas.openxmlformats.org/officeDocument/2006/relationships/tags" Target="../tags/tag107.xml"/><Relationship Id="rId25" Type="http://schemas.openxmlformats.org/officeDocument/2006/relationships/image" Target="../media/image26.png"/><Relationship Id="rId24" Type="http://schemas.openxmlformats.org/officeDocument/2006/relationships/tags" Target="../tags/tag106.xml"/><Relationship Id="rId23" Type="http://schemas.microsoft.com/office/2007/relationships/hdphoto" Target="../media/image25.wdp"/><Relationship Id="rId22" Type="http://schemas.openxmlformats.org/officeDocument/2006/relationships/image" Target="../media/image24.png"/><Relationship Id="rId21" Type="http://schemas.openxmlformats.org/officeDocument/2006/relationships/tags" Target="../tags/tag105.xml"/><Relationship Id="rId20" Type="http://schemas.openxmlformats.org/officeDocument/2006/relationships/tags" Target="../tags/tag104.xml"/><Relationship Id="rId2" Type="http://schemas.openxmlformats.org/officeDocument/2006/relationships/tags" Target="../tags/tag91.xml"/><Relationship Id="rId19" Type="http://schemas.openxmlformats.org/officeDocument/2006/relationships/tags" Target="../tags/tag103.xml"/><Relationship Id="rId18" Type="http://schemas.openxmlformats.org/officeDocument/2006/relationships/tags" Target="../tags/tag102.xml"/><Relationship Id="rId17" Type="http://schemas.openxmlformats.org/officeDocument/2006/relationships/image" Target="../media/image23.png"/><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microsoft.com/office/2007/relationships/hdphoto" Target="../media/image22.wdp"/><Relationship Id="rId12" Type="http://schemas.openxmlformats.org/officeDocument/2006/relationships/image" Target="../media/image21.png"/><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tags" Target="../tags/tag9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893130" y="1316080"/>
            <a:ext cx="1405064" cy="1937130"/>
          </a:xfrm>
          <a:prstGeom prst="rect">
            <a:avLst/>
          </a:prstGeom>
        </p:spPr>
      </p:pic>
      <p:pic>
        <p:nvPicPr>
          <p:cNvPr id="9" name="图片 8"/>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656670" y="3481180"/>
            <a:ext cx="1996907" cy="2762388"/>
          </a:xfrm>
          <a:prstGeom prst="rect">
            <a:avLst/>
          </a:prstGeom>
        </p:spPr>
      </p:pic>
      <p:pic>
        <p:nvPicPr>
          <p:cNvPr id="5" name="内容占位符 5"/>
          <p:cNvPicPr>
            <a:picLocks noChangeAspect="1"/>
          </p:cNvPicPr>
          <p:nvPr>
            <p:custDataLst>
              <p:tags r:id="rId5"/>
            </p:custDataLst>
          </p:nvPr>
        </p:nvPicPr>
        <p:blipFill>
          <a:blip r:embed="rId6" cstate="print">
            <a:extLst>
              <a:ext uri="{28A0092B-C50C-407E-A947-70E740481C1C}">
                <a14:useLocalDpi xmlns:a14="http://schemas.microsoft.com/office/drawing/2010/main" val="0"/>
              </a:ext>
            </a:extLst>
          </a:blip>
          <a:stretch>
            <a:fillRect/>
          </a:stretch>
        </p:blipFill>
        <p:spPr>
          <a:xfrm>
            <a:off x="2387619" y="2534948"/>
            <a:ext cx="886907" cy="121861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8" name="矩形 7"/>
          <p:cNvSpPr/>
          <p:nvPr>
            <p:custDataLst>
              <p:tags r:id="rId7"/>
            </p:custDataLst>
          </p:nvPr>
        </p:nvSpPr>
        <p:spPr>
          <a:xfrm>
            <a:off x="4499106" y="2857981"/>
            <a:ext cx="5310814" cy="1481958"/>
          </a:xfrm>
          <a:prstGeom prst="rect">
            <a:avLst/>
          </a:prstGeom>
          <a:gradFill flip="none" rotWithShape="1">
            <a:gsLst>
              <a:gs pos="0">
                <a:schemeClr val="bg1">
                  <a:alpha val="36000"/>
                </a:schemeClr>
              </a:gs>
              <a:gs pos="83000">
                <a:schemeClr val="bg1">
                  <a:alpha val="76000"/>
                </a:schemeClr>
              </a:gs>
              <a:gs pos="100000">
                <a:schemeClr val="bg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8"/>
            </p:custDataLst>
          </p:nvPr>
        </p:nvSpPr>
        <p:spPr>
          <a:xfrm>
            <a:off x="4326567" y="2592479"/>
            <a:ext cx="7444153" cy="1568450"/>
          </a:xfrm>
          <a:prstGeom prst="rect">
            <a:avLst/>
          </a:prstGeom>
          <a:noFill/>
          <a:effectLst>
            <a:outerShdw blurRad="76200" dir="13500000" sy="23000" kx="1200000" algn="br" rotWithShape="0">
              <a:prstClr val="black">
                <a:alpha val="20000"/>
              </a:prstClr>
            </a:outerShdw>
          </a:effectLst>
        </p:spPr>
        <p:txBody>
          <a:bodyPr wrap="square" rtlCol="0">
            <a:spAutoFit/>
          </a:bodyPr>
          <a:lstStyle/>
          <a:p>
            <a:r>
              <a:rPr lang="zh-CN" altLang="en-US" sz="9600" dirty="0">
                <a:solidFill>
                  <a:srgbClr val="FF0000"/>
                </a:solidFill>
                <a:latin typeface="汉仪迪升英雄体简" panose="00020600040101010101" charset="-122"/>
                <a:ea typeface="汉仪迪升英雄体简" panose="00020600040101010101" charset="-122"/>
                <a:cs typeface="魂心" panose="02000009000000000000" pitchFamily="1" charset="-128"/>
              </a:rPr>
              <a:t>新</a:t>
            </a:r>
            <a:r>
              <a:rPr lang="zh-CN" altLang="en-US" sz="9600" dirty="0">
                <a:latin typeface="汉仪迪升英雄体简" panose="00020600040101010101" charset="-122"/>
                <a:ea typeface="汉仪迪升英雄体简" panose="00020600040101010101" charset="-122"/>
                <a:cs typeface="魂心" panose="02000009000000000000" pitchFamily="1" charset="-128"/>
              </a:rPr>
              <a:t>文化运动</a:t>
            </a:r>
            <a:endParaRPr lang="zh-CN" altLang="en-US" sz="9600" dirty="0">
              <a:latin typeface="汉仪迪升英雄体简" panose="00020600040101010101" charset="-122"/>
              <a:ea typeface="汉仪迪升英雄体简" panose="00020600040101010101" charset="-122"/>
              <a:cs typeface="魂心" panose="02000009000000000000" pitchFamily="1" charset="-128"/>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 name="内容占位符 2"/>
          <p:cNvSpPr txBox="1"/>
          <p:nvPr>
            <p:custDataLst>
              <p:tags r:id="rId1"/>
            </p:custDataLst>
          </p:nvPr>
        </p:nvSpPr>
        <p:spPr>
          <a:xfrm>
            <a:off x="2445385" y="1323975"/>
            <a:ext cx="9017000" cy="4585672"/>
          </a:xfrm>
          <a:prstGeom prst="rect">
            <a:avLst/>
          </a:prstGeom>
          <a:ln>
            <a:solidFill>
              <a:srgbClr val="FFC000"/>
            </a:solidFill>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lIns="91440" tIns="45720" rIns="91440" bIns="45720" rtlCol="0">
            <a:normAutofit fontScale="70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chemeClr val="dk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chemeClr val="dk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dk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9pPr>
          </a:lstStyle>
          <a:p>
            <a:pPr marL="0" indent="0" algn="ctr">
              <a:buNone/>
            </a:pP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新青年</a:t>
            </a: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索引</a:t>
            </a:r>
            <a:endParaRPr lang="en-US" altLang="zh-CN" sz="4000" dirty="0">
              <a:latin typeface="黑体" panose="02010609060101010101" pitchFamily="49" charset="-122"/>
              <a:ea typeface="黑体" panose="02010609060101010101" pitchFamily="49" charset="-122"/>
              <a:cs typeface="黑体" panose="02010609060101010101" pitchFamily="49" charset="-122"/>
            </a:endParaRPr>
          </a:p>
          <a:p>
            <a:pPr marL="0" indent="0" algn="ctr">
              <a:buNone/>
            </a:pPr>
            <a:endParaRPr lang="en-US" altLang="zh-CN"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一个贞烈的女孩子</a:t>
            </a: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（夬庵）</a:t>
            </a: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第七卷</a:t>
            </a:r>
            <a:r>
              <a:rPr lang="en-US" altLang="zh-CN" sz="4000" dirty="0">
                <a:latin typeface="黑体" panose="02010609060101010101" pitchFamily="49" charset="-122"/>
                <a:ea typeface="黑体" panose="02010609060101010101" pitchFamily="49" charset="-122"/>
                <a:cs typeface="黑体" panose="02010609060101010101" pitchFamily="49" charset="-122"/>
              </a:rPr>
              <a:t>2</a:t>
            </a:r>
            <a:r>
              <a:rPr lang="zh-CN" altLang="en-US" sz="4000" dirty="0">
                <a:latin typeface="黑体" panose="02010609060101010101" pitchFamily="49" charset="-122"/>
                <a:ea typeface="黑体" panose="02010609060101010101" pitchFamily="49" charset="-122"/>
                <a:cs typeface="黑体" panose="02010609060101010101" pitchFamily="49" charset="-122"/>
              </a:rPr>
              <a:t>号</a:t>
            </a:r>
            <a:endParaRPr lang="en-US" altLang="zh-CN" sz="4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我之节烈观</a:t>
            </a: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（鲁迅）</a:t>
            </a: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第五卷</a:t>
            </a:r>
            <a:r>
              <a:rPr lang="en-US" altLang="zh-CN" sz="4000" dirty="0">
                <a:latin typeface="黑体" panose="02010609060101010101" pitchFamily="49" charset="-122"/>
                <a:ea typeface="黑体" panose="02010609060101010101" pitchFamily="49" charset="-122"/>
                <a:cs typeface="黑体" panose="02010609060101010101" pitchFamily="49" charset="-122"/>
              </a:rPr>
              <a:t>2</a:t>
            </a:r>
            <a:r>
              <a:rPr lang="zh-CN" altLang="en-US" sz="4000" dirty="0">
                <a:latin typeface="黑体" panose="02010609060101010101" pitchFamily="49" charset="-122"/>
                <a:ea typeface="黑体" panose="02010609060101010101" pitchFamily="49" charset="-122"/>
                <a:cs typeface="黑体" panose="02010609060101010101" pitchFamily="49" charset="-122"/>
              </a:rPr>
              <a:t>号</a:t>
            </a:r>
            <a:endParaRPr lang="en-US" altLang="zh-CN" sz="4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吃人与礼教</a:t>
            </a: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（鲁迅）</a:t>
            </a:r>
            <a:r>
              <a:rPr lang="en-US" altLang="zh-CN" sz="4000" dirty="0">
                <a:latin typeface="黑体" panose="02010609060101010101" pitchFamily="49" charset="-122"/>
                <a:ea typeface="黑体" panose="02010609060101010101" pitchFamily="49" charset="-122"/>
                <a:cs typeface="黑体" panose="02010609060101010101" pitchFamily="49" charset="-122"/>
              </a:rPr>
              <a:t>……………………</a:t>
            </a:r>
            <a:r>
              <a:rPr lang="zh-CN" altLang="en-US" sz="4000" dirty="0">
                <a:latin typeface="黑体" panose="02010609060101010101" pitchFamily="49" charset="-122"/>
                <a:ea typeface="黑体" panose="02010609060101010101" pitchFamily="49" charset="-122"/>
                <a:cs typeface="黑体" panose="02010609060101010101" pitchFamily="49" charset="-122"/>
              </a:rPr>
              <a:t>第六卷</a:t>
            </a:r>
            <a:r>
              <a:rPr lang="en-US" altLang="zh-CN" sz="4000" dirty="0">
                <a:latin typeface="黑体" panose="02010609060101010101" pitchFamily="49" charset="-122"/>
                <a:ea typeface="黑体" panose="02010609060101010101" pitchFamily="49" charset="-122"/>
                <a:cs typeface="黑体" panose="02010609060101010101" pitchFamily="49" charset="-122"/>
              </a:rPr>
              <a:t>6</a:t>
            </a:r>
            <a:r>
              <a:rPr lang="zh-CN" altLang="en-US" sz="4000" dirty="0">
                <a:latin typeface="黑体" panose="02010609060101010101" pitchFamily="49" charset="-122"/>
                <a:ea typeface="黑体" panose="02010609060101010101" pitchFamily="49" charset="-122"/>
                <a:cs typeface="黑体" panose="02010609060101010101" pitchFamily="49" charset="-122"/>
              </a:rPr>
              <a:t>号</a:t>
            </a:r>
            <a:endParaRPr lang="en-US" altLang="zh-CN" sz="40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袁世凯复活</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（陈独秀）</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400" dirty="0">
                <a:latin typeface="黑体" panose="02010609060101010101" pitchFamily="49" charset="-122"/>
                <a:ea typeface="黑体" panose="02010609060101010101" pitchFamily="49" charset="-122"/>
                <a:cs typeface="黑体" panose="02010609060101010101" pitchFamily="49" charset="-122"/>
              </a:rPr>
              <a:t>4</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药</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（鲁迅）</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第六卷</a:t>
            </a:r>
            <a:r>
              <a:rPr lang="en-US" altLang="zh-CN" sz="2400" dirty="0">
                <a:latin typeface="黑体" panose="02010609060101010101" pitchFamily="49" charset="-122"/>
                <a:ea typeface="黑体" panose="02010609060101010101" pitchFamily="49" charset="-122"/>
                <a:cs typeface="黑体" panose="02010609060101010101" pitchFamily="49" charset="-122"/>
              </a:rPr>
              <a:t>5</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科学的起源和效果</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（王星拱）</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第七卷</a:t>
            </a:r>
            <a:r>
              <a:rPr lang="en-US" altLang="zh-CN" sz="2400" dirty="0">
                <a:latin typeface="黑体" panose="02010609060101010101" pitchFamily="49" charset="-122"/>
                <a:ea typeface="黑体" panose="02010609060101010101" pitchFamily="49" charset="-122"/>
                <a:cs typeface="黑体" panose="02010609060101010101" pitchFamily="49" charset="-122"/>
              </a:rPr>
              <a:t>1</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文学改良刍议</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（胡适）</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400" dirty="0">
                <a:latin typeface="黑体" panose="02010609060101010101" pitchFamily="49" charset="-122"/>
                <a:ea typeface="黑体" panose="02010609060101010101" pitchFamily="49" charset="-122"/>
                <a:cs typeface="黑体" panose="02010609060101010101" pitchFamily="49" charset="-122"/>
              </a:rPr>
              <a:t>5</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白话诗八首</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（胡适）</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400" dirty="0">
                <a:latin typeface="黑体" panose="02010609060101010101" pitchFamily="49" charset="-122"/>
                <a:ea typeface="黑体" panose="02010609060101010101" pitchFamily="49" charset="-122"/>
                <a:cs typeface="黑体" panose="02010609060101010101" pitchFamily="49" charset="-122"/>
              </a:rPr>
              <a:t>6</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文学革命论</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（陈独秀）</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400" dirty="0">
                <a:latin typeface="黑体" panose="02010609060101010101" pitchFamily="49" charset="-122"/>
                <a:ea typeface="黑体" panose="02010609060101010101" pitchFamily="49" charset="-122"/>
                <a:cs typeface="黑体" panose="02010609060101010101" pitchFamily="49" charset="-122"/>
              </a:rPr>
              <a:t>6</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dirty="0">
              <a:latin typeface="黑体" panose="02010609060101010101" pitchFamily="49" charset="-122"/>
              <a:ea typeface="黑体" panose="02010609060101010101" pitchFamily="49" charset="-122"/>
              <a:cs typeface="黑体" panose="02010609060101010101" pitchFamily="49" charset="-122"/>
            </a:endParaRPr>
          </a:p>
        </p:txBody>
      </p:sp>
      <p:pic>
        <p:nvPicPr>
          <p:cNvPr id="5" name="内容占位符 5"/>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445770" y="3429000"/>
            <a:ext cx="1806575" cy="248158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 name="矩形 5"/>
          <p:cNvSpPr/>
          <p:nvPr>
            <p:custDataLst>
              <p:tags r:id="rId4"/>
            </p:custDataLst>
          </p:nvPr>
        </p:nvSpPr>
        <p:spPr>
          <a:xfrm>
            <a:off x="2650937" y="1885627"/>
            <a:ext cx="8317699" cy="135214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7" name="文本框 6"/>
          <p:cNvSpPr txBox="1"/>
          <p:nvPr>
            <p:custDataLst>
              <p:tags r:id="rId5"/>
            </p:custDataLst>
          </p:nvPr>
        </p:nvSpPr>
        <p:spPr>
          <a:xfrm>
            <a:off x="593802" y="1943097"/>
            <a:ext cx="2645923" cy="52197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写什么？</a:t>
            </a:r>
            <a:endParaRPr lang="en-US" altLang="zh-CN" sz="2800" dirty="0">
              <a:latin typeface="黑体" panose="02010609060101010101" pitchFamily="49" charset="-122"/>
              <a:ea typeface="黑体" panose="02010609060101010101" pitchFamily="49" charset="-122"/>
            </a:endParaRPr>
          </a:p>
        </p:txBody>
      </p:sp>
      <p:sp>
        <p:nvSpPr>
          <p:cNvPr id="27" name="文本框 26"/>
          <p:cNvSpPr txBox="1"/>
          <p:nvPr>
            <p:custDataLst>
              <p:tags r:id="rId6"/>
            </p:custDataLst>
          </p:nvPr>
        </p:nvSpPr>
        <p:spPr>
          <a:xfrm>
            <a:off x="594081" y="1149666"/>
            <a:ext cx="4064000" cy="645160"/>
          </a:xfrm>
          <a:prstGeom prst="rect">
            <a:avLst/>
          </a:prstGeom>
          <a:noFill/>
        </p:spPr>
        <p:txBody>
          <a:bodyPr wrap="square" rtlCol="0">
            <a:spAutoFit/>
          </a:bodyPr>
          <a:lstStyle/>
          <a:p>
            <a:r>
              <a:rPr lang="en-US" sz="3600" dirty="0">
                <a:latin typeface="黑体" panose="02010609060101010101" pitchFamily="49" charset="-122"/>
                <a:ea typeface="黑体" panose="02010609060101010101" pitchFamily="49" charset="-122"/>
                <a:cs typeface="蝶飞行楷" panose="02010609000101010101" charset="-122"/>
              </a:rPr>
              <a:t>2.</a:t>
            </a:r>
            <a:r>
              <a:rPr lang="zh-CN" altLang="en-US" sz="3600" dirty="0">
                <a:latin typeface="黑体" panose="02010609060101010101" pitchFamily="49" charset="-122"/>
                <a:ea typeface="黑体" panose="02010609060101010101" pitchFamily="49" charset="-122"/>
                <a:cs typeface="蝶飞行楷" panose="02010609000101010101" charset="-122"/>
              </a:rPr>
              <a:t>内容</a:t>
            </a:r>
            <a:endParaRPr lang="zh-CN" altLang="en-US" sz="3600" dirty="0">
              <a:latin typeface="黑体" panose="02010609060101010101" pitchFamily="49" charset="-122"/>
              <a:ea typeface="黑体" panose="02010609060101010101" pitchFamily="49" charset="-122"/>
              <a:cs typeface="蝶飞行楷" panose="02010609000101010101" charset="-122"/>
            </a:endParaRPr>
          </a:p>
        </p:txBody>
      </p:sp>
      <p:sp>
        <p:nvSpPr>
          <p:cNvPr id="10" name="文本框 13"/>
          <p:cNvSpPr txBox="1"/>
          <p:nvPr>
            <p:custDataLst>
              <p:tags r:id="rId7"/>
            </p:custDataLst>
          </p:nvPr>
        </p:nvSpPr>
        <p:spPr>
          <a:xfrm>
            <a:off x="3380105" y="171452"/>
            <a:ext cx="3846993"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二、新文化运动之内容</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custDataLst>
              <p:tags r:id="rId1"/>
            </p:custDataLst>
          </p:nvPr>
        </p:nvSpPr>
        <p:spPr>
          <a:xfrm>
            <a:off x="675640" y="932180"/>
            <a:ext cx="4064000" cy="645160"/>
          </a:xfrm>
          <a:prstGeom prst="rect">
            <a:avLst/>
          </a:prstGeom>
          <a:noFill/>
        </p:spPr>
        <p:txBody>
          <a:bodyPr wrap="square" rtlCol="0">
            <a:spAutoFit/>
          </a:bodyPr>
          <a:lstStyle/>
          <a:p>
            <a:r>
              <a:rPr lang="en-US" sz="3600" dirty="0">
                <a:latin typeface="黑体" panose="02010609060101010101" pitchFamily="49" charset="-122"/>
                <a:ea typeface="黑体" panose="02010609060101010101" pitchFamily="49" charset="-122"/>
                <a:cs typeface="蝶飞行楷" panose="02010609000101010101" charset="-122"/>
              </a:rPr>
              <a:t>2.</a:t>
            </a:r>
            <a:r>
              <a:rPr lang="zh-CN" altLang="en-US" sz="3600" dirty="0">
                <a:latin typeface="黑体" panose="02010609060101010101" pitchFamily="49" charset="-122"/>
                <a:ea typeface="黑体" panose="02010609060101010101" pitchFamily="49" charset="-122"/>
                <a:cs typeface="蝶飞行楷" panose="02010609000101010101" charset="-122"/>
              </a:rPr>
              <a:t>内容</a:t>
            </a:r>
            <a:endParaRPr lang="zh-CN" altLang="en-US" sz="3600" dirty="0">
              <a:latin typeface="黑体" panose="02010609060101010101" pitchFamily="49" charset="-122"/>
              <a:ea typeface="黑体" panose="02010609060101010101" pitchFamily="49" charset="-122"/>
              <a:cs typeface="蝶飞行楷" panose="02010609000101010101" charset="-122"/>
            </a:endParaRPr>
          </a:p>
        </p:txBody>
      </p:sp>
      <p:sp>
        <p:nvSpPr>
          <p:cNvPr id="7" name="矩形 22"/>
          <p:cNvSpPr/>
          <p:nvPr>
            <p:custDataLst>
              <p:tags r:id="rId2"/>
            </p:custDataLst>
          </p:nvPr>
        </p:nvSpPr>
        <p:spPr>
          <a:xfrm>
            <a:off x="675640" y="1577340"/>
            <a:ext cx="3987293" cy="4571790"/>
          </a:xfrm>
          <a:prstGeom prst="rect">
            <a:avLst/>
          </a:prstGeom>
          <a:noFill/>
          <a:ln w="25400">
            <a:solidFill>
              <a:schemeClr val="tx1"/>
            </a:solidFill>
            <a:prstDash val="sysDash"/>
          </a:ln>
          <a:extLst>
            <a:ext uri="{909E8E84-426E-40DD-AFC4-6F175D3DCCD1}">
              <a14:hiddenFill xmlns:a14="http://schemas.microsoft.com/office/drawing/2010/main">
                <a:solidFill>
                  <a:srgbClr val="18396F">
                    <a:alpha val="20000"/>
                  </a:srgbClr>
                </a:solidFill>
              </a14:hiddenFill>
            </a:ext>
          </a:extLst>
        </p:spPr>
        <p:txBody>
          <a:bodyPr wrap="square">
            <a:no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stStyle>
          <a:p>
            <a:pPr marL="0" lvl="0" indent="0" eaLnBrk="1" hangingPunct="1">
              <a:lnSpc>
                <a:spcPct val="100000"/>
              </a:lnSpc>
              <a:spcBef>
                <a:spcPct val="0"/>
              </a:spcBef>
              <a:buFontTx/>
              <a:buNone/>
            </a:pPr>
            <a:r>
              <a:rPr lang="zh-CN" altLang="en-US" dirty="0">
                <a:latin typeface="黑体" panose="02010609060101010101" pitchFamily="49" charset="-122"/>
                <a:ea typeface="黑体" panose="02010609060101010101" pitchFamily="49" charset="-122"/>
              </a:rPr>
              <a:t>材料一：</a:t>
            </a:r>
            <a:r>
              <a:rPr lang="zh-CN" altLang="en-US" dirty="0">
                <a:latin typeface="黑体" panose="02010609060101010101" pitchFamily="49" charset="-122"/>
                <a:ea typeface="黑体" panose="02010609060101010101" pitchFamily="49" charset="-122"/>
                <a:cs typeface="楷体" panose="02010609060101010101" charset="-122"/>
              </a:rPr>
              <a:t>我翻开历史一查，这历史没有年代，歪歪斜斜的每页上都写着‘仁义道德’几个字。我横竖睡不着，仔细看了半夜，才从字缝里看出字来，满本都写着两个字是‘吃人’</a:t>
            </a:r>
            <a:r>
              <a:rPr lang="zh-CN" altLang="en-US" dirty="0" smtClean="0">
                <a:latin typeface="黑体" panose="02010609060101010101" pitchFamily="49" charset="-122"/>
                <a:ea typeface="黑体" panose="02010609060101010101" pitchFamily="49" charset="-122"/>
                <a:cs typeface="楷体" panose="02010609060101010101" charset="-122"/>
              </a:rPr>
              <a:t>！</a:t>
            </a:r>
            <a:endParaRPr lang="en-US" altLang="zh-CN" dirty="0" smtClean="0">
              <a:latin typeface="黑体" panose="02010609060101010101" pitchFamily="49" charset="-122"/>
              <a:ea typeface="黑体" panose="02010609060101010101" pitchFamily="49" charset="-122"/>
              <a:cs typeface="楷体" panose="02010609060101010101" charset="-122"/>
            </a:endParaRPr>
          </a:p>
          <a:p>
            <a:pPr marL="0" lvl="0" indent="0" eaLnBrk="1" hangingPunct="1">
              <a:lnSpc>
                <a:spcPct val="100000"/>
              </a:lnSpc>
              <a:spcBef>
                <a:spcPct val="0"/>
              </a:spcBef>
              <a:buFontTx/>
              <a:buNone/>
            </a:pPr>
            <a:r>
              <a:rPr lang="en-US" altLang="zh-CN" dirty="0" smtClean="0">
                <a:latin typeface="黑体" panose="02010609060101010101" pitchFamily="49" charset="-122"/>
                <a:ea typeface="黑体" panose="02010609060101010101" pitchFamily="49" charset="-122"/>
                <a:cs typeface="楷体" panose="02010609060101010101" charset="-122"/>
              </a:rPr>
              <a:t>——</a:t>
            </a:r>
            <a:r>
              <a:rPr lang="zh-CN" altLang="en-US" dirty="0">
                <a:latin typeface="黑体" panose="02010609060101010101" pitchFamily="49" charset="-122"/>
                <a:ea typeface="黑体" panose="02010609060101010101" pitchFamily="49" charset="-122"/>
                <a:cs typeface="楷体" panose="02010609060101010101" charset="-122"/>
              </a:rPr>
              <a:t>节选自鲁迅</a:t>
            </a:r>
            <a:r>
              <a:rPr lang="en-US" altLang="zh-CN" dirty="0">
                <a:latin typeface="黑体" panose="02010609060101010101" pitchFamily="49" charset="-122"/>
                <a:ea typeface="黑体" panose="02010609060101010101" pitchFamily="49" charset="-122"/>
                <a:cs typeface="楷体" panose="02010609060101010101" charset="-122"/>
              </a:rPr>
              <a:t>《</a:t>
            </a:r>
            <a:r>
              <a:rPr lang="zh-CN" altLang="en-US" dirty="0">
                <a:latin typeface="黑体" panose="02010609060101010101" pitchFamily="49" charset="-122"/>
                <a:ea typeface="黑体" panose="02010609060101010101" pitchFamily="49" charset="-122"/>
                <a:cs typeface="楷体" panose="02010609060101010101" charset="-122"/>
              </a:rPr>
              <a:t>狂人日记</a:t>
            </a:r>
            <a:r>
              <a:rPr lang="en-US" altLang="zh-CN" dirty="0">
                <a:latin typeface="黑体" panose="02010609060101010101" pitchFamily="49" charset="-122"/>
                <a:ea typeface="黑体" panose="02010609060101010101" pitchFamily="49" charset="-122"/>
                <a:cs typeface="楷体" panose="02010609060101010101" charset="-122"/>
              </a:rPr>
              <a:t>》</a:t>
            </a:r>
            <a:endParaRPr lang="en-US" altLang="zh-CN" dirty="0">
              <a:latin typeface="黑体" panose="02010609060101010101" pitchFamily="49" charset="-122"/>
              <a:ea typeface="黑体" panose="02010609060101010101" pitchFamily="49" charset="-122"/>
              <a:cs typeface="楷体" panose="02010609060101010101" charset="-122"/>
            </a:endParaRPr>
          </a:p>
        </p:txBody>
      </p:sp>
      <p:sp>
        <p:nvSpPr>
          <p:cNvPr id="8" name="TextBox 1"/>
          <p:cNvSpPr/>
          <p:nvPr>
            <p:custDataLst>
              <p:tags r:id="rId3"/>
            </p:custDataLst>
          </p:nvPr>
        </p:nvSpPr>
        <p:spPr>
          <a:xfrm>
            <a:off x="4805937" y="1012824"/>
            <a:ext cx="6821205" cy="5262979"/>
          </a:xfrm>
          <a:prstGeom prst="rect">
            <a:avLst/>
          </a:prstGeom>
          <a:noFill/>
          <a:ln w="25400">
            <a:solidFill>
              <a:schemeClr val="tx1"/>
            </a:solidFill>
            <a:prstDash val="sysDash"/>
          </a:ln>
          <a:extLst>
            <a:ext uri="{909E8E84-426E-40DD-AFC4-6F175D3DCCD1}">
              <a14:hiddenFill xmlns:a14="http://schemas.microsoft.com/office/drawing/2010/main">
                <a:solidFill>
                  <a:srgbClr val="18396F">
                    <a:alpha val="20000"/>
                  </a:srgbClr>
                </a:solidFill>
              </a14:hiddenFill>
            </a:ext>
          </a:extLst>
        </p:spPr>
        <p:txBody>
          <a:bodyPr wrap="square" anchor="t">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panose="02010600030101010101"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panose="02010600030101010101"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panose="02010600030101010101"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stStyle>
          <a:p>
            <a:pPr>
              <a:lnSpc>
                <a:spcPct val="120000"/>
              </a:lnSpc>
              <a:spcBef>
                <a:spcPts val="0"/>
              </a:spcBef>
            </a:pPr>
            <a:r>
              <a:rPr lang="zh-CN" altLang="en-US" dirty="0">
                <a:latin typeface="黑体" panose="02010609060101010101" pitchFamily="49" charset="-122"/>
                <a:ea typeface="黑体" panose="02010609060101010101" pitchFamily="49" charset="-122"/>
                <a:sym typeface="+mn-ea"/>
              </a:rPr>
              <a:t>材料二：</a:t>
            </a:r>
            <a:r>
              <a:rPr lang="zh-CN" altLang="en-US" dirty="0">
                <a:latin typeface="黑体" panose="02010609060101010101" pitchFamily="49" charset="-122"/>
                <a:ea typeface="黑体" panose="02010609060101010101" pitchFamily="49" charset="-122"/>
                <a:cs typeface="楷体" panose="02010609060101010101" charset="-122"/>
                <a:sym typeface="+mn-ea"/>
              </a:rPr>
              <a:t>14岁的阿毛，成了望门寡。父亲将她关在屋里。为了贞烈的名声，父亲让女儿饿死。饿到第四天，女孩哭着喊饿，她的父亲循循善诱地说：“我自从得了吴家那孩子的死信，就拿定主意叫你殉节。成你一生名节，做个百世流芳的贞烈女子。这样殉节，要算天底下第一种有体面的事，祖宗的面子，都添许多的光彩。”阿毛在第七天饿死了。县官送来一块匾，上题四个大字“贞烈可风”。</a:t>
            </a:r>
            <a:endParaRPr lang="zh-CN" altLang="en-US" dirty="0">
              <a:latin typeface="黑体" panose="02010609060101010101" pitchFamily="49" charset="-122"/>
              <a:ea typeface="黑体" panose="02010609060101010101" pitchFamily="49" charset="-122"/>
              <a:cs typeface="楷体" panose="02010609060101010101" charset="-122"/>
              <a:sym typeface="+mn-ea"/>
            </a:endParaRPr>
          </a:p>
        </p:txBody>
      </p:sp>
      <p:sp>
        <p:nvSpPr>
          <p:cNvPr id="9" name="矩形 8"/>
          <p:cNvSpPr/>
          <p:nvPr>
            <p:custDataLst>
              <p:tags r:id="rId4"/>
            </p:custDataLst>
          </p:nvPr>
        </p:nvSpPr>
        <p:spPr>
          <a:xfrm>
            <a:off x="415580" y="4368918"/>
            <a:ext cx="4507411" cy="523220"/>
          </a:xfrm>
          <a:prstGeom prst="rect">
            <a:avLst/>
          </a:prstGeom>
          <a:solidFill>
            <a:schemeClr val="accent5">
              <a:lumMod val="20000"/>
              <a:lumOff val="80000"/>
            </a:schemeClr>
          </a:solidFill>
        </p:spPr>
        <p:txBody>
          <a:bodyPr wrap="square" lIns="91440" tIns="45720" rIns="91440" bIns="45720" anchor="t">
            <a:spAutoFit/>
          </a:bodyPr>
          <a:lstStyle/>
          <a:p>
            <a:pPr lvl="0" algn="ctr">
              <a:buClrTx/>
              <a:buSzTx/>
              <a:buFontTx/>
            </a:pPr>
            <a:r>
              <a:rPr lang="zh-CN" altLang="en-US" sz="2800"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揭露了封建礼教的吃人本质</a:t>
            </a:r>
            <a:endParaRPr lang="zh-CN" altLang="en-US" sz="2800"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p:txBody>
      </p:sp>
      <p:sp>
        <p:nvSpPr>
          <p:cNvPr id="10" name="矩形 9"/>
          <p:cNvSpPr/>
          <p:nvPr>
            <p:custDataLst>
              <p:tags r:id="rId5"/>
            </p:custDataLst>
          </p:nvPr>
        </p:nvSpPr>
        <p:spPr>
          <a:xfrm>
            <a:off x="6691955" y="4791464"/>
            <a:ext cx="3606165" cy="521970"/>
          </a:xfrm>
          <a:prstGeom prst="rect">
            <a:avLst/>
          </a:prstGeom>
          <a:solidFill>
            <a:schemeClr val="accent5">
              <a:lumMod val="20000"/>
              <a:lumOff val="80000"/>
            </a:schemeClr>
          </a:solidFill>
        </p:spPr>
        <p:txBody>
          <a:bodyPr wrap="square" lIns="91440" tIns="45720" rIns="91440" bIns="45720" anchor="t">
            <a:spAutoFit/>
          </a:bodyPr>
          <a:lstStyle/>
          <a:p>
            <a:pPr lvl="0" algn="ctr">
              <a:buClrTx/>
              <a:buSzTx/>
              <a:buFontTx/>
            </a:pPr>
            <a:r>
              <a:rPr lang="zh-CN" altLang="en-US" sz="2800"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旧道德草菅人命</a:t>
            </a:r>
            <a:endParaRPr lang="zh-CN" altLang="en-US" sz="2800"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p:txBody>
      </p:sp>
      <p:sp>
        <p:nvSpPr>
          <p:cNvPr id="11" name="文本框 10"/>
          <p:cNvSpPr txBox="1"/>
          <p:nvPr>
            <p:custDataLst>
              <p:tags r:id="rId6"/>
            </p:custDataLst>
          </p:nvPr>
        </p:nvSpPr>
        <p:spPr>
          <a:xfrm>
            <a:off x="499885" y="4892138"/>
            <a:ext cx="4306051" cy="1383665"/>
          </a:xfrm>
          <a:prstGeom prst="rect">
            <a:avLst/>
          </a:prstGeom>
          <a:solidFill>
            <a:schemeClr val="accent6">
              <a:lumMod val="40000"/>
              <a:lumOff val="60000"/>
            </a:schemeClr>
          </a:solidFill>
          <a:ln>
            <a:solidFill>
              <a:schemeClr val="tx1"/>
            </a:solidFill>
          </a:ln>
        </p:spPr>
        <p:txBody>
          <a:bodyPr wrap="square" rtlCol="0" anchor="t">
            <a:spAutoFit/>
          </a:bodyPr>
          <a:lstStyle/>
          <a:p>
            <a:r>
              <a:rPr kumimoji="1" lang="zh-CN" altLang="en-US" sz="2800" b="1" dirty="0">
                <a:latin typeface="黑体" panose="02010609060101010101" pitchFamily="49" charset="-122"/>
                <a:ea typeface="黑体" panose="02010609060101010101" pitchFamily="49" charset="-122"/>
                <a:cs typeface="楷体" panose="02010609060101010101" charset="-122"/>
                <a:sym typeface="+mn-ea"/>
              </a:rPr>
              <a:t>旧道德：</a:t>
            </a:r>
            <a:r>
              <a:rPr kumimoji="1" lang="zh-CN" altLang="en-US" sz="2800" b="1" dirty="0">
                <a:solidFill>
                  <a:schemeClr val="tx1"/>
                </a:solidFill>
                <a:latin typeface="黑体" panose="02010609060101010101" pitchFamily="49" charset="-122"/>
                <a:ea typeface="黑体" panose="02010609060101010101" pitchFamily="49" charset="-122"/>
                <a:cs typeface="楷体" panose="02010609060101010101" charset="-122"/>
                <a:sym typeface="+mn-ea"/>
              </a:rPr>
              <a:t>指以孔子学说为代表的</a:t>
            </a:r>
            <a:r>
              <a:rPr kumimoji="1" lang="zh-CN" altLang="en-US" sz="2800" b="1" dirty="0">
                <a:latin typeface="黑体" panose="02010609060101010101" pitchFamily="49" charset="-122"/>
                <a:ea typeface="黑体" panose="02010609060101010101" pitchFamily="49" charset="-122"/>
                <a:cs typeface="楷体" panose="02010609060101010101" charset="-122"/>
                <a:sym typeface="+mn-ea"/>
              </a:rPr>
              <a:t>封建礼教。</a:t>
            </a:r>
            <a:r>
              <a:rPr kumimoji="1" lang="zh-CN" altLang="en-US" sz="2800" b="1" dirty="0">
                <a:solidFill>
                  <a:srgbClr val="FF0000"/>
                </a:solidFill>
                <a:latin typeface="黑体" panose="02010609060101010101" pitchFamily="49" charset="-122"/>
                <a:ea typeface="黑体" panose="02010609060101010101" pitchFamily="49" charset="-122"/>
                <a:cs typeface="楷体" panose="02010609060101010101" charset="-122"/>
                <a:sym typeface="+mn-ea"/>
              </a:rPr>
              <a:t>核心内容</a:t>
            </a:r>
            <a:r>
              <a:rPr kumimoji="1" lang="en-US" altLang="zh-CN" sz="2800" b="1" dirty="0">
                <a:solidFill>
                  <a:srgbClr val="FF0000"/>
                </a:solidFill>
                <a:latin typeface="黑体" panose="02010609060101010101" pitchFamily="49" charset="-122"/>
                <a:ea typeface="黑体" panose="02010609060101010101" pitchFamily="49" charset="-122"/>
                <a:cs typeface="楷体" panose="02010609060101010101" charset="-122"/>
                <a:sym typeface="+mn-ea"/>
              </a:rPr>
              <a:t>:</a:t>
            </a:r>
            <a:r>
              <a:rPr kumimoji="1" lang="zh-CN" altLang="en-US" sz="2800" b="1" dirty="0">
                <a:solidFill>
                  <a:srgbClr val="FF0000"/>
                </a:solidFill>
                <a:latin typeface="黑体" panose="02010609060101010101" pitchFamily="49" charset="-122"/>
                <a:ea typeface="黑体" panose="02010609060101010101" pitchFamily="49" charset="-122"/>
                <a:cs typeface="楷体" panose="02010609060101010101" charset="-122"/>
                <a:sym typeface="+mn-ea"/>
              </a:rPr>
              <a:t>三纲五常</a:t>
            </a:r>
            <a:endParaRPr kumimoji="1" lang="zh-CN" altLang="en-US" sz="2800" b="1" dirty="0">
              <a:solidFill>
                <a:srgbClr val="FF0000"/>
              </a:solidFill>
              <a:latin typeface="黑体" panose="02010609060101010101" pitchFamily="49" charset="-122"/>
              <a:ea typeface="黑体" panose="02010609060101010101" pitchFamily="49" charset="-122"/>
              <a:cs typeface="楷体" panose="02010609060101010101" charset="-122"/>
              <a:sym typeface="+mn-ea"/>
            </a:endParaRPr>
          </a:p>
        </p:txBody>
      </p:sp>
      <p:sp>
        <p:nvSpPr>
          <p:cNvPr id="12" name="Text Box 11"/>
          <p:cNvSpPr txBox="1">
            <a:spLocks noChangeArrowheads="1"/>
          </p:cNvSpPr>
          <p:nvPr>
            <p:custDataLst>
              <p:tags r:id="rId7"/>
            </p:custDataLst>
          </p:nvPr>
        </p:nvSpPr>
        <p:spPr bwMode="auto">
          <a:xfrm>
            <a:off x="4922989" y="5313434"/>
            <a:ext cx="6704151" cy="954107"/>
          </a:xfrm>
          <a:prstGeom prst="rect">
            <a:avLst/>
          </a:prstGeom>
          <a:solidFill>
            <a:schemeClr val="accent6">
              <a:lumMod val="40000"/>
              <a:lumOff val="60000"/>
            </a:schemeClr>
          </a:solidFill>
          <a:ln>
            <a:solidFill>
              <a:schemeClr val="tx1"/>
            </a:solidFill>
          </a:ln>
        </p:spPr>
        <p:txBody>
          <a:bodyPr wrap="square" rtlCol="0" anchor="t">
            <a:spAutoFit/>
          </a:bodyPr>
          <a:lstStyle/>
          <a:p>
            <a:pPr lvl="0" algn="l">
              <a:buClrTx/>
              <a:buSzTx/>
              <a:buFontTx/>
            </a:pPr>
            <a:r>
              <a:rPr kumimoji="1" lang="zh-CN" altLang="en-US" sz="2800" b="1" dirty="0">
                <a:latin typeface="黑体" panose="02010609060101010101" pitchFamily="49" charset="-122"/>
                <a:ea typeface="黑体" panose="02010609060101010101" pitchFamily="49" charset="-122"/>
                <a:cs typeface="楷体" panose="02010609060101010101" charset="-122"/>
                <a:sym typeface="+mn-ea"/>
              </a:rPr>
              <a:t>新道德</a:t>
            </a:r>
            <a:r>
              <a:rPr kumimoji="1" lang="zh-CN" altLang="en-US" sz="2800" b="1" dirty="0" smtClean="0">
                <a:latin typeface="黑体" panose="02010609060101010101" pitchFamily="49" charset="-122"/>
                <a:ea typeface="黑体" panose="02010609060101010101" pitchFamily="49" charset="-122"/>
                <a:cs typeface="楷体" panose="02010609060101010101" charset="-122"/>
                <a:sym typeface="+mn-ea"/>
              </a:rPr>
              <a:t>：</a:t>
            </a:r>
            <a:r>
              <a:rPr kumimoji="1" lang="zh-CN" altLang="en-US" sz="2800" b="1" dirty="0" smtClean="0">
                <a:solidFill>
                  <a:srgbClr val="FF0000"/>
                </a:solidFill>
                <a:latin typeface="黑体" panose="02010609060101010101" pitchFamily="49" charset="-122"/>
                <a:ea typeface="黑体" panose="02010609060101010101" pitchFamily="49" charset="-122"/>
                <a:cs typeface="楷体" panose="02010609060101010101" charset="-122"/>
                <a:sym typeface="+mn-ea"/>
              </a:rPr>
              <a:t>自由</a:t>
            </a:r>
            <a:r>
              <a:rPr kumimoji="1" lang="zh-CN" altLang="en-US" sz="2800" b="1" dirty="0">
                <a:solidFill>
                  <a:srgbClr val="FF0000"/>
                </a:solidFill>
                <a:latin typeface="黑体" panose="02010609060101010101" pitchFamily="49" charset="-122"/>
                <a:ea typeface="黑体" panose="02010609060101010101" pitchFamily="49" charset="-122"/>
                <a:cs typeface="楷体" panose="02010609060101010101" charset="-122"/>
                <a:sym typeface="+mn-ea"/>
              </a:rPr>
              <a:t>、平等、个性解放</a:t>
            </a:r>
            <a:r>
              <a:rPr kumimoji="1" lang="zh-CN" altLang="en-US" sz="2800" b="1" dirty="0">
                <a:latin typeface="黑体" panose="02010609060101010101" pitchFamily="49" charset="-122"/>
                <a:ea typeface="黑体" panose="02010609060101010101" pitchFamily="49" charset="-122"/>
                <a:cs typeface="楷体" panose="02010609060101010101" charset="-122"/>
                <a:sym typeface="+mn-ea"/>
              </a:rPr>
              <a:t>等有关人权自由的西方资产阶级道德思想。</a:t>
            </a:r>
            <a:endParaRPr kumimoji="1" lang="zh-CN" altLang="en-US" sz="2800" b="1" dirty="0">
              <a:latin typeface="黑体" panose="02010609060101010101" pitchFamily="49" charset="-122"/>
              <a:ea typeface="黑体" panose="02010609060101010101" pitchFamily="49" charset="-122"/>
              <a:cs typeface="楷体" panose="02010609060101010101" charset="-122"/>
              <a:sym typeface="+mn-ea"/>
            </a:endParaRPr>
          </a:p>
        </p:txBody>
      </p:sp>
      <p:sp>
        <p:nvSpPr>
          <p:cNvPr id="17" name="文本框 16"/>
          <p:cNvSpPr txBox="1"/>
          <p:nvPr>
            <p:custDataLst>
              <p:tags r:id="rId8"/>
            </p:custDataLst>
          </p:nvPr>
        </p:nvSpPr>
        <p:spPr>
          <a:xfrm>
            <a:off x="2908935" y="852805"/>
            <a:ext cx="6928485" cy="583565"/>
          </a:xfrm>
          <a:prstGeom prst="rect">
            <a:avLst/>
          </a:prstGeom>
          <a:solidFill>
            <a:srgbClr val="FFC000"/>
          </a:solidFill>
          <a:effectLst>
            <a:outerShdw blurRad="76200" dir="13500000" sy="23000" kx="1200000" algn="br" rotWithShape="0">
              <a:prstClr val="black">
                <a:alpha val="20000"/>
              </a:prstClr>
            </a:outerShdw>
          </a:effectLst>
        </p:spPr>
        <p:txBody>
          <a:bodyPr wrap="square" rtlCol="0">
            <a:spAutoFit/>
          </a:bodyPr>
          <a:lstStyle/>
          <a:p>
            <a:r>
              <a:rPr lang="zh-CN" altLang="en-US" sz="3200" b="1" dirty="0">
                <a:latin typeface="黑体" panose="02010609060101010101" pitchFamily="49" charset="-122"/>
                <a:ea typeface="黑体" panose="02010609060101010101" pitchFamily="49" charset="-122"/>
                <a:cs typeface="方正仿宋_GB2312" panose="02000000000000000000" charset="-122"/>
              </a:rPr>
              <a:t>（</a:t>
            </a:r>
            <a:r>
              <a:rPr lang="en-US" altLang="zh-CN" sz="3200" b="1" dirty="0">
                <a:latin typeface="黑体" panose="02010609060101010101" pitchFamily="49" charset="-122"/>
                <a:ea typeface="黑体" panose="02010609060101010101" pitchFamily="49" charset="-122"/>
                <a:cs typeface="方正仿宋_GB2312" panose="02000000000000000000" charset="-122"/>
              </a:rPr>
              <a:t>1</a:t>
            </a:r>
            <a:r>
              <a:rPr lang="zh-CN" altLang="en-US" sz="3200" b="1" dirty="0">
                <a:latin typeface="黑体" panose="02010609060101010101" pitchFamily="49" charset="-122"/>
                <a:ea typeface="黑体" panose="02010609060101010101" pitchFamily="49" charset="-122"/>
                <a:cs typeface="方正仿宋_GB2312" panose="02000000000000000000" charset="-122"/>
              </a:rPr>
              <a:t>）思想革命：抨击旧道德和旧文化</a:t>
            </a:r>
            <a:endParaRPr lang="zh-CN" altLang="en-US" sz="3200" b="1" dirty="0">
              <a:latin typeface="黑体" panose="02010609060101010101" pitchFamily="49" charset="-122"/>
              <a:ea typeface="黑体" panose="02010609060101010101" pitchFamily="49" charset="-122"/>
              <a:cs typeface="方正仿宋_GB2312" panose="02000000000000000000" charset="-122"/>
            </a:endParaRPr>
          </a:p>
        </p:txBody>
      </p:sp>
      <p:sp>
        <p:nvSpPr>
          <p:cNvPr id="13" name="文本框 13"/>
          <p:cNvSpPr txBox="1"/>
          <p:nvPr>
            <p:custDataLst>
              <p:tags r:id="rId9"/>
            </p:custDataLst>
          </p:nvPr>
        </p:nvSpPr>
        <p:spPr>
          <a:xfrm>
            <a:off x="3380105" y="171452"/>
            <a:ext cx="3846993"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二、新文化运动之内容</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p:bldP spid="10" grpId="0" bldLvl="0" animBg="1"/>
      <p:bldP spid="10" grpId="1"/>
      <p:bldP spid="11" grpId="0" bldLvl="0" animBg="1"/>
      <p:bldP spid="11" grpId="1" animBg="1"/>
      <p:bldP spid="12" grpId="0" bldLvl="0" animBg="1"/>
      <p:bldP spid="1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 name="内容占位符 2"/>
          <p:cNvSpPr txBox="1"/>
          <p:nvPr>
            <p:custDataLst>
              <p:tags r:id="rId1"/>
            </p:custDataLst>
          </p:nvPr>
        </p:nvSpPr>
        <p:spPr>
          <a:xfrm>
            <a:off x="1857193" y="1613951"/>
            <a:ext cx="9186936" cy="4707606"/>
          </a:xfrm>
          <a:prstGeom prst="rect">
            <a:avLst/>
          </a:prstGeom>
          <a:ln>
            <a:solidFill>
              <a:srgbClr val="FFC000"/>
            </a:solidFill>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lIns="91440" tIns="45720" rIns="91440" bIns="45720" rtlCol="0">
            <a:normAutofit fontScale="92500"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chemeClr val="dk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chemeClr val="dk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dk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9pPr>
          </a:lstStyle>
          <a:p>
            <a:pPr marL="0" indent="0" algn="ctr">
              <a:buNone/>
            </a:pP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新青年</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索引</a:t>
            </a:r>
            <a:endParaRPr lang="en-US" altLang="zh-CN"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一个贞烈的女孩子</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（夬庵）</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第七卷</a:t>
            </a:r>
            <a:r>
              <a:rPr lang="en-US" altLang="zh-CN" sz="2000" dirty="0">
                <a:latin typeface="黑体" panose="02010609060101010101" pitchFamily="49" charset="-122"/>
                <a:ea typeface="黑体" panose="02010609060101010101" pitchFamily="49" charset="-122"/>
                <a:cs typeface="黑体" panose="02010609060101010101" pitchFamily="49" charset="-122"/>
              </a:rPr>
              <a:t>2</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我之节烈观</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（鲁迅）</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第五卷</a:t>
            </a:r>
            <a:r>
              <a:rPr lang="en-US" altLang="zh-CN" sz="2000" dirty="0">
                <a:latin typeface="黑体" panose="02010609060101010101" pitchFamily="49" charset="-122"/>
                <a:ea typeface="黑体" panose="02010609060101010101" pitchFamily="49" charset="-122"/>
                <a:cs typeface="黑体" panose="02010609060101010101" pitchFamily="49" charset="-122"/>
              </a:rPr>
              <a:t>2</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吃人与礼教</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（鲁迅）</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第六卷</a:t>
            </a:r>
            <a:r>
              <a:rPr lang="en-US" altLang="zh-CN" sz="2000" dirty="0">
                <a:latin typeface="黑体" panose="02010609060101010101" pitchFamily="49" charset="-122"/>
                <a:ea typeface="黑体" panose="02010609060101010101" pitchFamily="49" charset="-122"/>
                <a:cs typeface="黑体" panose="02010609060101010101" pitchFamily="49" charset="-122"/>
              </a:rPr>
              <a:t>6</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3000" dirty="0">
                <a:latin typeface="黑体" panose="02010609060101010101" pitchFamily="49" charset="-122"/>
                <a:ea typeface="黑体" panose="02010609060101010101" pitchFamily="49" charset="-122"/>
                <a:cs typeface="黑体" panose="02010609060101010101" pitchFamily="49" charset="-122"/>
              </a:rPr>
              <a:t>《</a:t>
            </a:r>
            <a:r>
              <a:rPr lang="zh-CN" altLang="en-US" sz="3000" dirty="0">
                <a:latin typeface="黑体" panose="02010609060101010101" pitchFamily="49" charset="-122"/>
                <a:ea typeface="黑体" panose="02010609060101010101" pitchFamily="49" charset="-122"/>
                <a:cs typeface="黑体" panose="02010609060101010101" pitchFamily="49" charset="-122"/>
              </a:rPr>
              <a:t>袁世凯复活</a:t>
            </a:r>
            <a:r>
              <a:rPr lang="en-US" altLang="zh-CN" sz="3000" dirty="0">
                <a:latin typeface="黑体" panose="02010609060101010101" pitchFamily="49" charset="-122"/>
                <a:ea typeface="黑体" panose="02010609060101010101" pitchFamily="49" charset="-122"/>
                <a:cs typeface="黑体" panose="02010609060101010101" pitchFamily="49" charset="-122"/>
              </a:rPr>
              <a:t>》</a:t>
            </a:r>
            <a:r>
              <a:rPr lang="zh-CN" altLang="en-US" sz="3000" dirty="0">
                <a:latin typeface="黑体" panose="02010609060101010101" pitchFamily="49" charset="-122"/>
                <a:ea typeface="黑体" panose="02010609060101010101" pitchFamily="49" charset="-122"/>
                <a:cs typeface="黑体" panose="02010609060101010101" pitchFamily="49" charset="-122"/>
              </a:rPr>
              <a:t>（陈独秀）</a:t>
            </a:r>
            <a:r>
              <a:rPr lang="en-US" altLang="zh-CN" sz="3000" dirty="0">
                <a:latin typeface="黑体" panose="02010609060101010101" pitchFamily="49" charset="-122"/>
                <a:ea typeface="黑体" panose="02010609060101010101" pitchFamily="49" charset="-122"/>
                <a:cs typeface="黑体" panose="02010609060101010101" pitchFamily="49" charset="-122"/>
              </a:rPr>
              <a:t>…………………</a:t>
            </a:r>
            <a:r>
              <a:rPr lang="zh-CN" altLang="en-US" sz="3000" dirty="0">
                <a:latin typeface="黑体" panose="02010609060101010101" pitchFamily="49" charset="-122"/>
                <a:ea typeface="黑体" panose="02010609060101010101" pitchFamily="49" charset="-122"/>
                <a:cs typeface="黑体" panose="02010609060101010101" pitchFamily="49" charset="-122"/>
              </a:rPr>
              <a:t>第二卷</a:t>
            </a:r>
            <a:r>
              <a:rPr lang="en-US" altLang="zh-CN" sz="3000" dirty="0">
                <a:latin typeface="黑体" panose="02010609060101010101" pitchFamily="49" charset="-122"/>
                <a:ea typeface="黑体" panose="02010609060101010101" pitchFamily="49" charset="-122"/>
                <a:cs typeface="黑体" panose="02010609060101010101" pitchFamily="49" charset="-122"/>
              </a:rPr>
              <a:t>4</a:t>
            </a:r>
            <a:r>
              <a:rPr lang="zh-CN" altLang="en-US" sz="3000" dirty="0">
                <a:latin typeface="黑体" panose="02010609060101010101" pitchFamily="49" charset="-122"/>
                <a:ea typeface="黑体" panose="02010609060101010101" pitchFamily="49" charset="-122"/>
                <a:cs typeface="黑体" panose="02010609060101010101" pitchFamily="49" charset="-122"/>
              </a:rPr>
              <a:t>号</a:t>
            </a:r>
            <a:endParaRPr lang="en-US" altLang="zh-CN" sz="3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3000" dirty="0">
                <a:latin typeface="黑体" panose="02010609060101010101" pitchFamily="49" charset="-122"/>
                <a:ea typeface="黑体" panose="02010609060101010101" pitchFamily="49" charset="-122"/>
                <a:cs typeface="黑体" panose="02010609060101010101" pitchFamily="49" charset="-122"/>
              </a:rPr>
              <a:t>《</a:t>
            </a:r>
            <a:r>
              <a:rPr lang="zh-CN" altLang="en-US" sz="3000" dirty="0">
                <a:latin typeface="黑体" panose="02010609060101010101" pitchFamily="49" charset="-122"/>
                <a:ea typeface="黑体" panose="02010609060101010101" pitchFamily="49" charset="-122"/>
                <a:cs typeface="黑体" panose="02010609060101010101" pitchFamily="49" charset="-122"/>
              </a:rPr>
              <a:t>药</a:t>
            </a:r>
            <a:r>
              <a:rPr lang="en-US" altLang="zh-CN" sz="3000" dirty="0">
                <a:latin typeface="黑体" panose="02010609060101010101" pitchFamily="49" charset="-122"/>
                <a:ea typeface="黑体" panose="02010609060101010101" pitchFamily="49" charset="-122"/>
                <a:cs typeface="黑体" panose="02010609060101010101" pitchFamily="49" charset="-122"/>
              </a:rPr>
              <a:t>》</a:t>
            </a:r>
            <a:r>
              <a:rPr lang="zh-CN" altLang="en-US" sz="3000" dirty="0">
                <a:latin typeface="黑体" panose="02010609060101010101" pitchFamily="49" charset="-122"/>
                <a:ea typeface="黑体" panose="02010609060101010101" pitchFamily="49" charset="-122"/>
                <a:cs typeface="黑体" panose="02010609060101010101" pitchFamily="49" charset="-122"/>
              </a:rPr>
              <a:t>（鲁迅）</a:t>
            </a:r>
            <a:r>
              <a:rPr lang="en-US" altLang="zh-CN" sz="3000" dirty="0">
                <a:latin typeface="黑体" panose="02010609060101010101" pitchFamily="49" charset="-122"/>
                <a:ea typeface="黑体" panose="02010609060101010101" pitchFamily="49" charset="-122"/>
                <a:cs typeface="黑体" panose="02010609060101010101" pitchFamily="49" charset="-122"/>
              </a:rPr>
              <a:t>………………………………</a:t>
            </a:r>
            <a:r>
              <a:rPr lang="zh-CN" altLang="en-US" sz="3000" dirty="0">
                <a:latin typeface="黑体" panose="02010609060101010101" pitchFamily="49" charset="-122"/>
                <a:ea typeface="黑体" panose="02010609060101010101" pitchFamily="49" charset="-122"/>
                <a:cs typeface="黑体" panose="02010609060101010101" pitchFamily="49" charset="-122"/>
              </a:rPr>
              <a:t>第六卷</a:t>
            </a:r>
            <a:r>
              <a:rPr lang="en-US" altLang="zh-CN" sz="3000" dirty="0">
                <a:latin typeface="黑体" panose="02010609060101010101" pitchFamily="49" charset="-122"/>
                <a:ea typeface="黑体" panose="02010609060101010101" pitchFamily="49" charset="-122"/>
                <a:cs typeface="黑体" panose="02010609060101010101" pitchFamily="49" charset="-122"/>
              </a:rPr>
              <a:t>5</a:t>
            </a:r>
            <a:r>
              <a:rPr lang="zh-CN" altLang="en-US" sz="3000" dirty="0">
                <a:latin typeface="黑体" panose="02010609060101010101" pitchFamily="49" charset="-122"/>
                <a:ea typeface="黑体" panose="02010609060101010101" pitchFamily="49" charset="-122"/>
                <a:cs typeface="黑体" panose="02010609060101010101" pitchFamily="49" charset="-122"/>
              </a:rPr>
              <a:t>号</a:t>
            </a:r>
            <a:endParaRPr lang="en-US" altLang="zh-CN" sz="3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3000" dirty="0">
                <a:latin typeface="黑体" panose="02010609060101010101" pitchFamily="49" charset="-122"/>
                <a:ea typeface="黑体" panose="02010609060101010101" pitchFamily="49" charset="-122"/>
                <a:cs typeface="黑体" panose="02010609060101010101" pitchFamily="49" charset="-122"/>
              </a:rPr>
              <a:t>《</a:t>
            </a:r>
            <a:r>
              <a:rPr lang="zh-CN" altLang="en-US" sz="3000" dirty="0">
                <a:latin typeface="黑体" panose="02010609060101010101" pitchFamily="49" charset="-122"/>
                <a:ea typeface="黑体" panose="02010609060101010101" pitchFamily="49" charset="-122"/>
                <a:cs typeface="黑体" panose="02010609060101010101" pitchFamily="49" charset="-122"/>
              </a:rPr>
              <a:t>科学的起源和效果</a:t>
            </a:r>
            <a:r>
              <a:rPr lang="en-US" altLang="zh-CN" sz="3000" dirty="0">
                <a:latin typeface="黑体" panose="02010609060101010101" pitchFamily="49" charset="-122"/>
                <a:ea typeface="黑体" panose="02010609060101010101" pitchFamily="49" charset="-122"/>
                <a:cs typeface="黑体" panose="02010609060101010101" pitchFamily="49" charset="-122"/>
              </a:rPr>
              <a:t>》</a:t>
            </a:r>
            <a:r>
              <a:rPr lang="zh-CN" altLang="en-US" sz="3000" dirty="0">
                <a:latin typeface="黑体" panose="02010609060101010101" pitchFamily="49" charset="-122"/>
                <a:ea typeface="黑体" panose="02010609060101010101" pitchFamily="49" charset="-122"/>
                <a:cs typeface="黑体" panose="02010609060101010101" pitchFamily="49" charset="-122"/>
              </a:rPr>
              <a:t>（王星拱）</a:t>
            </a:r>
            <a:r>
              <a:rPr lang="en-US" altLang="zh-CN" sz="3000" dirty="0">
                <a:latin typeface="黑体" panose="02010609060101010101" pitchFamily="49" charset="-122"/>
                <a:ea typeface="黑体" panose="02010609060101010101" pitchFamily="49" charset="-122"/>
                <a:cs typeface="黑体" panose="02010609060101010101" pitchFamily="49" charset="-122"/>
              </a:rPr>
              <a:t>…………</a:t>
            </a:r>
            <a:r>
              <a:rPr lang="zh-CN" altLang="en-US" sz="3000" dirty="0">
                <a:latin typeface="黑体" panose="02010609060101010101" pitchFamily="49" charset="-122"/>
                <a:ea typeface="黑体" panose="02010609060101010101" pitchFamily="49" charset="-122"/>
                <a:cs typeface="黑体" panose="02010609060101010101" pitchFamily="49" charset="-122"/>
              </a:rPr>
              <a:t>第七卷</a:t>
            </a:r>
            <a:r>
              <a:rPr lang="en-US" altLang="zh-CN" sz="3000" dirty="0">
                <a:latin typeface="黑体" panose="02010609060101010101" pitchFamily="49" charset="-122"/>
                <a:ea typeface="黑体" panose="02010609060101010101" pitchFamily="49" charset="-122"/>
                <a:cs typeface="黑体" panose="02010609060101010101" pitchFamily="49" charset="-122"/>
              </a:rPr>
              <a:t>1</a:t>
            </a:r>
            <a:r>
              <a:rPr lang="zh-CN" altLang="en-US" sz="3000" dirty="0">
                <a:latin typeface="黑体" panose="02010609060101010101" pitchFamily="49" charset="-122"/>
                <a:ea typeface="黑体" panose="02010609060101010101" pitchFamily="49" charset="-122"/>
                <a:cs typeface="黑体" panose="02010609060101010101" pitchFamily="49" charset="-122"/>
              </a:rPr>
              <a:t>号</a:t>
            </a:r>
            <a:endParaRPr lang="en-US" altLang="zh-CN" sz="30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文学改良刍议</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（胡适）</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000" dirty="0">
                <a:latin typeface="黑体" panose="02010609060101010101" pitchFamily="49" charset="-122"/>
                <a:ea typeface="黑体" panose="02010609060101010101" pitchFamily="49" charset="-122"/>
                <a:cs typeface="黑体" panose="02010609060101010101" pitchFamily="49" charset="-122"/>
              </a:rPr>
              <a:t>5</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白话诗八首</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（胡适）</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000" dirty="0">
                <a:latin typeface="黑体" panose="02010609060101010101" pitchFamily="49" charset="-122"/>
                <a:ea typeface="黑体" panose="02010609060101010101" pitchFamily="49" charset="-122"/>
                <a:cs typeface="黑体" panose="02010609060101010101" pitchFamily="49" charset="-122"/>
              </a:rPr>
              <a:t>6</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文学革命论</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（陈独秀）</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000" dirty="0">
                <a:latin typeface="黑体" panose="02010609060101010101" pitchFamily="49" charset="-122"/>
                <a:ea typeface="黑体" panose="02010609060101010101" pitchFamily="49" charset="-122"/>
                <a:cs typeface="黑体" panose="02010609060101010101" pitchFamily="49" charset="-122"/>
              </a:rPr>
              <a:t>6</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p:txBody>
      </p:sp>
      <p:pic>
        <p:nvPicPr>
          <p:cNvPr id="6" name="内容占位符 5"/>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9124787" y="4969410"/>
            <a:ext cx="886907" cy="121861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7" name="文本框 6"/>
          <p:cNvSpPr txBox="1"/>
          <p:nvPr>
            <p:custDataLst>
              <p:tags r:id="rId4"/>
            </p:custDataLst>
          </p:nvPr>
        </p:nvSpPr>
        <p:spPr>
          <a:xfrm>
            <a:off x="354965" y="2476500"/>
            <a:ext cx="1577975" cy="52197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写什么？</a:t>
            </a:r>
            <a:endParaRPr lang="en-US" altLang="zh-CN" sz="2800" dirty="0">
              <a:latin typeface="黑体" panose="02010609060101010101" pitchFamily="49" charset="-122"/>
              <a:ea typeface="黑体" panose="02010609060101010101" pitchFamily="49" charset="-122"/>
            </a:endParaRPr>
          </a:p>
        </p:txBody>
      </p:sp>
      <p:sp>
        <p:nvSpPr>
          <p:cNvPr id="8" name="矩形 7"/>
          <p:cNvSpPr/>
          <p:nvPr>
            <p:custDataLst>
              <p:tags r:id="rId5"/>
            </p:custDataLst>
          </p:nvPr>
        </p:nvSpPr>
        <p:spPr>
          <a:xfrm>
            <a:off x="8049008" y="1898692"/>
            <a:ext cx="2452743" cy="1101102"/>
          </a:xfrm>
          <a:prstGeom prst="rect">
            <a:avLst/>
          </a:prstGeom>
          <a:solidFill>
            <a:srgbClr val="FFC000"/>
          </a:solidFill>
          <a:ln>
            <a:noFill/>
          </a:ln>
          <a:effectLst>
            <a:outerShdw blurRad="76200" dir="13500000" sy="23000" kx="1200000" algn="br" rotWithShape="0">
              <a:prstClr val="black">
                <a:alpha val="2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2800" dirty="0">
                <a:latin typeface="黑体" panose="02010609060101010101" pitchFamily="49" charset="-122"/>
                <a:ea typeface="黑体" panose="02010609060101010101" pitchFamily="49" charset="-122"/>
              </a:rPr>
              <a:t>抨击旧道德</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和旧文化</a:t>
            </a:r>
            <a:endParaRPr lang="zh-CN" altLang="en-US" sz="2800" dirty="0">
              <a:latin typeface="黑体" panose="02010609060101010101" pitchFamily="49" charset="-122"/>
              <a:ea typeface="黑体" panose="02010609060101010101" pitchFamily="49" charset="-122"/>
            </a:endParaRPr>
          </a:p>
        </p:txBody>
      </p:sp>
      <p:sp>
        <p:nvSpPr>
          <p:cNvPr id="9" name="矩形 8"/>
          <p:cNvSpPr/>
          <p:nvPr>
            <p:custDataLst>
              <p:tags r:id="rId6"/>
            </p:custDataLst>
          </p:nvPr>
        </p:nvSpPr>
        <p:spPr>
          <a:xfrm>
            <a:off x="1991146" y="3308530"/>
            <a:ext cx="8510605" cy="135214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27" name="文本框 26"/>
          <p:cNvSpPr txBox="1"/>
          <p:nvPr>
            <p:custDataLst>
              <p:tags r:id="rId7"/>
            </p:custDataLst>
          </p:nvPr>
        </p:nvSpPr>
        <p:spPr>
          <a:xfrm>
            <a:off x="528955" y="969010"/>
            <a:ext cx="4064000" cy="645160"/>
          </a:xfrm>
          <a:prstGeom prst="rect">
            <a:avLst/>
          </a:prstGeom>
          <a:noFill/>
        </p:spPr>
        <p:txBody>
          <a:bodyPr wrap="square" rtlCol="0">
            <a:spAutoFit/>
          </a:bodyPr>
          <a:lstStyle/>
          <a:p>
            <a:r>
              <a:rPr lang="en-US" sz="3600" dirty="0">
                <a:latin typeface="黑体" panose="02010609060101010101" pitchFamily="49" charset="-122"/>
                <a:ea typeface="黑体" panose="02010609060101010101" pitchFamily="49" charset="-122"/>
                <a:cs typeface="蝶飞行楷" panose="02010609000101010101" charset="-122"/>
              </a:rPr>
              <a:t>2.</a:t>
            </a:r>
            <a:r>
              <a:rPr lang="zh-CN" altLang="en-US" sz="3600" dirty="0">
                <a:latin typeface="黑体" panose="02010609060101010101" pitchFamily="49" charset="-122"/>
                <a:ea typeface="黑体" panose="02010609060101010101" pitchFamily="49" charset="-122"/>
                <a:cs typeface="蝶飞行楷" panose="02010609000101010101" charset="-122"/>
              </a:rPr>
              <a:t>内容</a:t>
            </a:r>
            <a:endParaRPr lang="zh-CN" altLang="en-US" sz="3600" dirty="0">
              <a:latin typeface="黑体" panose="02010609060101010101" pitchFamily="49" charset="-122"/>
              <a:ea typeface="黑体" panose="02010609060101010101" pitchFamily="49" charset="-122"/>
              <a:cs typeface="蝶飞行楷" panose="02010609000101010101" charset="-122"/>
            </a:endParaRPr>
          </a:p>
        </p:txBody>
      </p:sp>
      <p:sp>
        <p:nvSpPr>
          <p:cNvPr id="10" name="文本框 13"/>
          <p:cNvSpPr txBox="1"/>
          <p:nvPr>
            <p:custDataLst>
              <p:tags r:id="rId8"/>
            </p:custDataLst>
          </p:nvPr>
        </p:nvSpPr>
        <p:spPr>
          <a:xfrm>
            <a:off x="3380105" y="171452"/>
            <a:ext cx="3846993"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二、新文化运动之内容</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内容占位符 2"/>
          <p:cNvSpPr txBox="1"/>
          <p:nvPr>
            <p:custDataLst>
              <p:tags r:id="rId1"/>
            </p:custDataLst>
          </p:nvPr>
        </p:nvSpPr>
        <p:spPr>
          <a:xfrm>
            <a:off x="7532720" y="1642613"/>
            <a:ext cx="4177315" cy="4222932"/>
          </a:xfrm>
          <a:prstGeom prst="rect">
            <a:avLst/>
          </a:prstGeom>
          <a:solidFill>
            <a:schemeClr val="bg1"/>
          </a:solidFill>
          <a:ln w="9525">
            <a:noFill/>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defPPr>
              <a:defRPr lang="zh-CN"/>
            </a:defPPr>
            <a:lvl1pPr indent="0" fontAlgn="base">
              <a:lnSpc>
                <a:spcPct val="90000"/>
              </a:lnSpc>
              <a:spcBef>
                <a:spcPct val="20000"/>
              </a:spcBef>
              <a:spcAft>
                <a:spcPct val="0"/>
              </a:spcAft>
              <a:buNone/>
              <a:defRPr sz="2400">
                <a:effectLst/>
                <a:latin typeface="楷体" panose="02010609060101010101" charset="-122"/>
                <a:ea typeface="楷体" panose="02010609060101010101" charset="-122"/>
              </a:defRPr>
            </a:lvl1pPr>
            <a:lvl2pPr indent="0" algn="ctr" fontAlgn="base">
              <a:spcBef>
                <a:spcPct val="20000"/>
              </a:spcBef>
              <a:spcAft>
                <a:spcPct val="0"/>
              </a:spcAft>
              <a:buNone/>
              <a:defRPr sz="2800"/>
            </a:lvl2pPr>
            <a:lvl3pPr indent="0" algn="ctr" fontAlgn="base">
              <a:spcBef>
                <a:spcPct val="20000"/>
              </a:spcBef>
              <a:spcAft>
                <a:spcPct val="0"/>
              </a:spcAft>
              <a:buNone/>
              <a:defRPr sz="2400"/>
            </a:lvl3pPr>
            <a:lvl4pPr indent="0" algn="ctr" fontAlgn="base">
              <a:spcBef>
                <a:spcPct val="20000"/>
              </a:spcBef>
              <a:spcAft>
                <a:spcPct val="0"/>
              </a:spcAft>
              <a:buNone/>
              <a:defRPr sz="2000"/>
            </a:lvl4pPr>
            <a:lvl5pPr indent="0" algn="ctr" fontAlgn="base">
              <a:spcBef>
                <a:spcPct val="20000"/>
              </a:spcBef>
              <a:spcAft>
                <a:spcPct val="0"/>
              </a:spcAft>
              <a:buNone/>
              <a:defRPr sz="2000"/>
            </a:lvl5pPr>
            <a:lvl6pPr indent="0" algn="ctr" fontAlgn="base">
              <a:spcBef>
                <a:spcPct val="20000"/>
              </a:spcBef>
              <a:spcAft>
                <a:spcPct val="0"/>
              </a:spcAft>
              <a:buNone/>
              <a:defRPr sz="2000"/>
            </a:lvl6pPr>
            <a:lvl7pPr indent="0" algn="ctr" fontAlgn="base">
              <a:spcBef>
                <a:spcPct val="20000"/>
              </a:spcBef>
              <a:spcAft>
                <a:spcPct val="0"/>
              </a:spcAft>
              <a:buNone/>
              <a:defRPr sz="2000"/>
            </a:lvl7pPr>
            <a:lvl8pPr indent="0" algn="ctr" fontAlgn="base">
              <a:spcBef>
                <a:spcPct val="20000"/>
              </a:spcBef>
              <a:spcAft>
                <a:spcPct val="0"/>
              </a:spcAft>
              <a:buNone/>
              <a:defRPr sz="2000"/>
            </a:lvl8pPr>
            <a:lvl9pPr indent="0" algn="ctr" fontAlgn="base">
              <a:spcBef>
                <a:spcPct val="20000"/>
              </a:spcBef>
              <a:spcAft>
                <a:spcPct val="0"/>
              </a:spcAft>
              <a:buNone/>
              <a:defRPr sz="2000"/>
            </a:lvl9pPr>
          </a:lstStyle>
          <a:p>
            <a:pPr algn="ctr"/>
            <a:r>
              <a:rPr lang="en-US" altLang="zh-CN" sz="2800" dirty="0">
                <a:latin typeface="黑体" panose="02010609060101010101" pitchFamily="49" charset="-122"/>
                <a:ea typeface="黑体" panose="02010609060101010101" pitchFamily="49" charset="-122"/>
                <a:cs typeface="黑体" panose="02010609060101010101" pitchFamily="49" charset="-122"/>
              </a:rPr>
              <a:t>《</a:t>
            </a:r>
            <a:r>
              <a:rPr lang="zh-CN" altLang="en-US" sz="2800" dirty="0">
                <a:latin typeface="黑体" panose="02010609060101010101" pitchFamily="49" charset="-122"/>
                <a:ea typeface="黑体" panose="02010609060101010101" pitchFamily="49" charset="-122"/>
                <a:cs typeface="黑体" panose="02010609060101010101" pitchFamily="49" charset="-122"/>
              </a:rPr>
              <a:t>药</a:t>
            </a:r>
            <a:r>
              <a:rPr lang="en-US" altLang="zh-CN" sz="2800" dirty="0">
                <a:latin typeface="黑体" panose="02010609060101010101" pitchFamily="49" charset="-122"/>
                <a:ea typeface="黑体" panose="02010609060101010101" pitchFamily="49" charset="-122"/>
                <a:cs typeface="黑体" panose="02010609060101010101" pitchFamily="49" charset="-122"/>
              </a:rPr>
              <a:t>》</a:t>
            </a:r>
            <a:r>
              <a:rPr lang="zh-CN" altLang="en-US" sz="2800" dirty="0">
                <a:latin typeface="黑体" panose="02010609060101010101" pitchFamily="49" charset="-122"/>
                <a:ea typeface="黑体" panose="02010609060101010101" pitchFamily="49" charset="-122"/>
                <a:cs typeface="黑体" panose="02010609060101010101" pitchFamily="49" charset="-122"/>
              </a:rPr>
              <a:t>鲁迅第六卷</a:t>
            </a:r>
            <a:r>
              <a:rPr lang="en-US" altLang="zh-CN" sz="2800" dirty="0">
                <a:latin typeface="黑体" panose="02010609060101010101" pitchFamily="49" charset="-122"/>
                <a:ea typeface="黑体" panose="02010609060101010101" pitchFamily="49" charset="-122"/>
                <a:cs typeface="黑体" panose="02010609060101010101" pitchFamily="49" charset="-122"/>
              </a:rPr>
              <a:t>5</a:t>
            </a:r>
            <a:r>
              <a:rPr lang="zh-CN" altLang="en-US" sz="2800" dirty="0">
                <a:latin typeface="黑体" panose="02010609060101010101" pitchFamily="49" charset="-122"/>
                <a:ea typeface="黑体" panose="02010609060101010101" pitchFamily="49" charset="-122"/>
                <a:cs typeface="黑体" panose="02010609060101010101" pitchFamily="49" charset="-122"/>
              </a:rPr>
              <a:t>号</a:t>
            </a:r>
            <a:endParaRPr lang="en-US" altLang="zh-CN" sz="2800" dirty="0">
              <a:latin typeface="黑体" panose="02010609060101010101" pitchFamily="49" charset="-122"/>
              <a:ea typeface="黑体" panose="02010609060101010101" pitchFamily="49" charset="-122"/>
              <a:cs typeface="黑体" panose="02010609060101010101" pitchFamily="49" charset="-122"/>
            </a:endParaRPr>
          </a:p>
          <a:p>
            <a:pPr>
              <a:lnSpc>
                <a:spcPct val="120000"/>
              </a:lnSpc>
              <a:spcBef>
                <a:spcPts val="0"/>
              </a:spcBef>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（刽子手）一只大手，向他摊着；一只手却撮着一个鲜红的馒头，那红的还是一点一点的往下滴。</a:t>
            </a:r>
            <a:endParaRPr lang="en-US" altLang="zh-CN" sz="2800" dirty="0">
              <a:latin typeface="黑体" panose="02010609060101010101" pitchFamily="49" charset="-122"/>
              <a:ea typeface="黑体" panose="02010609060101010101" pitchFamily="49" charset="-122"/>
            </a:endParaRPr>
          </a:p>
          <a:p>
            <a:pPr>
              <a:lnSpc>
                <a:spcPct val="120000"/>
              </a:lnSpc>
              <a:spcBef>
                <a:spcPts val="0"/>
              </a:spcBef>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“包好，包好！这样的趁热吃下。这样的人血馒头，什么痨病都包好！”</a:t>
            </a:r>
            <a:endParaRPr lang="zh-CN" altLang="en-US" sz="2800" dirty="0">
              <a:latin typeface="黑体" panose="02010609060101010101" pitchFamily="49" charset="-122"/>
              <a:ea typeface="黑体" panose="02010609060101010101" pitchFamily="49" charset="-122"/>
            </a:endParaRPr>
          </a:p>
        </p:txBody>
      </p:sp>
      <p:sp>
        <p:nvSpPr>
          <p:cNvPr id="22" name="内容占位符 2"/>
          <p:cNvSpPr txBox="1"/>
          <p:nvPr>
            <p:custDataLst>
              <p:tags r:id="rId2"/>
            </p:custDataLst>
          </p:nvPr>
        </p:nvSpPr>
        <p:spPr>
          <a:xfrm>
            <a:off x="2275840" y="1343025"/>
            <a:ext cx="5121275" cy="5006340"/>
          </a:xfrm>
          <a:prstGeom prst="rect">
            <a:avLst/>
          </a:prstGeom>
          <a:solidFill>
            <a:schemeClr val="bg1"/>
          </a:solidFill>
          <a:ln w="9525">
            <a:noFill/>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defPPr>
              <a:defRPr lang="zh-CN"/>
            </a:defPPr>
            <a:lvl1pPr indent="0" fontAlgn="base">
              <a:lnSpc>
                <a:spcPct val="90000"/>
              </a:lnSpc>
              <a:spcBef>
                <a:spcPct val="20000"/>
              </a:spcBef>
              <a:spcAft>
                <a:spcPct val="0"/>
              </a:spcAft>
              <a:buNone/>
              <a:defRPr sz="2400">
                <a:effectLst/>
                <a:latin typeface="楷体" panose="02010609060101010101" charset="-122"/>
                <a:ea typeface="楷体" panose="02010609060101010101" charset="-122"/>
              </a:defRPr>
            </a:lvl1pPr>
            <a:lvl2pPr indent="0" algn="ctr" fontAlgn="base">
              <a:spcBef>
                <a:spcPct val="20000"/>
              </a:spcBef>
              <a:spcAft>
                <a:spcPct val="0"/>
              </a:spcAft>
              <a:buNone/>
              <a:defRPr sz="2800"/>
            </a:lvl2pPr>
            <a:lvl3pPr indent="0" algn="ctr" fontAlgn="base">
              <a:spcBef>
                <a:spcPct val="20000"/>
              </a:spcBef>
              <a:spcAft>
                <a:spcPct val="0"/>
              </a:spcAft>
              <a:buNone/>
              <a:defRPr sz="2400"/>
            </a:lvl3pPr>
            <a:lvl4pPr indent="0" algn="ctr" fontAlgn="base">
              <a:spcBef>
                <a:spcPct val="20000"/>
              </a:spcBef>
              <a:spcAft>
                <a:spcPct val="0"/>
              </a:spcAft>
              <a:buNone/>
              <a:defRPr sz="2000"/>
            </a:lvl4pPr>
            <a:lvl5pPr indent="0" algn="ctr" fontAlgn="base">
              <a:spcBef>
                <a:spcPct val="20000"/>
              </a:spcBef>
              <a:spcAft>
                <a:spcPct val="0"/>
              </a:spcAft>
              <a:buNone/>
              <a:defRPr sz="2000"/>
            </a:lvl5pPr>
            <a:lvl6pPr indent="0" algn="ctr" fontAlgn="base">
              <a:spcBef>
                <a:spcPct val="20000"/>
              </a:spcBef>
              <a:spcAft>
                <a:spcPct val="0"/>
              </a:spcAft>
              <a:buNone/>
              <a:defRPr sz="2000"/>
            </a:lvl6pPr>
            <a:lvl7pPr indent="0" algn="ctr" fontAlgn="base">
              <a:spcBef>
                <a:spcPct val="20000"/>
              </a:spcBef>
              <a:spcAft>
                <a:spcPct val="0"/>
              </a:spcAft>
              <a:buNone/>
              <a:defRPr sz="2000"/>
            </a:lvl7pPr>
            <a:lvl8pPr indent="0" algn="ctr" fontAlgn="base">
              <a:spcBef>
                <a:spcPct val="20000"/>
              </a:spcBef>
              <a:spcAft>
                <a:spcPct val="0"/>
              </a:spcAft>
              <a:buNone/>
              <a:defRPr sz="2000"/>
            </a:lvl8pPr>
            <a:lvl9pPr indent="0" algn="ctr" fontAlgn="base">
              <a:spcBef>
                <a:spcPct val="20000"/>
              </a:spcBef>
              <a:spcAft>
                <a:spcPct val="0"/>
              </a:spcAft>
              <a:buNone/>
              <a:defRPr sz="2000"/>
            </a:lvl9pPr>
          </a:lstStyle>
          <a:p>
            <a:pPr algn="ctr"/>
            <a:r>
              <a:rPr lang="en-US" altLang="zh-CN" sz="3200" dirty="0">
                <a:latin typeface="黑体" panose="02010609060101010101" pitchFamily="49" charset="-122"/>
                <a:ea typeface="黑体" panose="02010609060101010101" pitchFamily="49" charset="-122"/>
                <a:cs typeface="黑体" panose="02010609060101010101" pitchFamily="49" charset="-122"/>
              </a:rPr>
              <a:t>《</a:t>
            </a:r>
            <a:r>
              <a:rPr lang="zh-CN" altLang="en-US" sz="3200" dirty="0">
                <a:latin typeface="黑体" panose="02010609060101010101" pitchFamily="49" charset="-122"/>
                <a:ea typeface="黑体" panose="02010609060101010101" pitchFamily="49" charset="-122"/>
                <a:cs typeface="黑体" panose="02010609060101010101" pitchFamily="49" charset="-122"/>
              </a:rPr>
              <a:t>袁世凯复活</a:t>
            </a:r>
            <a:r>
              <a:rPr lang="en-US" altLang="zh-CN" sz="3200" dirty="0">
                <a:latin typeface="黑体" panose="02010609060101010101" pitchFamily="49" charset="-122"/>
                <a:ea typeface="黑体" panose="02010609060101010101" pitchFamily="49" charset="-122"/>
                <a:cs typeface="黑体" panose="02010609060101010101" pitchFamily="49" charset="-122"/>
              </a:rPr>
              <a:t>》</a:t>
            </a:r>
            <a:r>
              <a:rPr lang="zh-CN" altLang="en-US" sz="3200" dirty="0">
                <a:latin typeface="黑体" panose="02010609060101010101" pitchFamily="49" charset="-122"/>
                <a:ea typeface="黑体" panose="02010609060101010101" pitchFamily="49" charset="-122"/>
                <a:cs typeface="黑体" panose="02010609060101010101" pitchFamily="49" charset="-122"/>
              </a:rPr>
              <a:t>陈独秀</a:t>
            </a:r>
            <a:r>
              <a:rPr lang="zh-CN" altLang="en-US" sz="28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800" dirty="0">
                <a:latin typeface="黑体" panose="02010609060101010101" pitchFamily="49" charset="-122"/>
                <a:ea typeface="黑体" panose="02010609060101010101" pitchFamily="49" charset="-122"/>
                <a:cs typeface="黑体" panose="02010609060101010101" pitchFamily="49" charset="-122"/>
              </a:rPr>
              <a:t>4</a:t>
            </a:r>
            <a:r>
              <a:rPr lang="zh-CN" altLang="en-US" sz="2800" dirty="0">
                <a:latin typeface="黑体" panose="02010609060101010101" pitchFamily="49" charset="-122"/>
                <a:ea typeface="黑体" panose="02010609060101010101" pitchFamily="49" charset="-122"/>
                <a:cs typeface="黑体" panose="02010609060101010101" pitchFamily="49" charset="-122"/>
              </a:rPr>
              <a:t>号</a:t>
            </a:r>
            <a:endParaRPr lang="en-US" altLang="zh-CN" sz="3200" dirty="0">
              <a:latin typeface="黑体" panose="02010609060101010101" pitchFamily="49" charset="-122"/>
              <a:ea typeface="黑体" panose="02010609060101010101" pitchFamily="49" charset="-122"/>
              <a:cs typeface="黑体" panose="02010609060101010101" pitchFamily="49" charset="-122"/>
            </a:endParaRPr>
          </a:p>
          <a:p>
            <a:pPr>
              <a:lnSpc>
                <a:spcPct val="120000"/>
              </a:lnSpc>
              <a:spcBef>
                <a:spcPts val="0"/>
              </a:spcBef>
            </a:pPr>
            <a:r>
              <a:rPr lang="zh-CN" altLang="en-US" sz="3200" dirty="0">
                <a:latin typeface="黑体" panose="02010609060101010101" pitchFamily="49" charset="-122"/>
                <a:ea typeface="黑体" panose="02010609060101010101" pitchFamily="49" charset="-122"/>
              </a:rPr>
              <a:t>    袁世凯之废共和复帝制，乃恶果非恶因</a:t>
            </a:r>
            <a:r>
              <a:rPr lang="en-US" altLang="zh-CN" sz="3200" dirty="0">
                <a:latin typeface="黑体" panose="02010609060101010101" pitchFamily="49" charset="-122"/>
                <a:ea typeface="黑体" panose="02010609060101010101" pitchFamily="49" charset="-122"/>
              </a:rPr>
              <a:t>……</a:t>
            </a:r>
            <a:r>
              <a:rPr lang="zh-CN" altLang="en-US" sz="3200" dirty="0">
                <a:latin typeface="黑体" panose="02010609060101010101" pitchFamily="49" charset="-122"/>
                <a:ea typeface="黑体" panose="02010609060101010101" pitchFamily="49" charset="-122"/>
              </a:rPr>
              <a:t>若夫别尊卑，重阶级，主张人治，反对民权之思想之学说，实为制造专制帝王之根本恶因。</a:t>
            </a:r>
            <a:endParaRPr lang="en-US" altLang="zh-CN" sz="3200" dirty="0">
              <a:latin typeface="黑体" panose="02010609060101010101" pitchFamily="49" charset="-122"/>
              <a:ea typeface="黑体" panose="02010609060101010101" pitchFamily="49" charset="-122"/>
            </a:endParaRPr>
          </a:p>
        </p:txBody>
      </p:sp>
      <p:cxnSp>
        <p:nvCxnSpPr>
          <p:cNvPr id="27" name="直接连接符 26"/>
          <p:cNvCxnSpPr/>
          <p:nvPr>
            <p:custDataLst>
              <p:tags r:id="rId3"/>
            </p:custDataLst>
          </p:nvPr>
        </p:nvCxnSpPr>
        <p:spPr>
          <a:xfrm>
            <a:off x="3127827" y="4866304"/>
            <a:ext cx="3246333" cy="0"/>
          </a:xfrm>
          <a:prstGeom prst="line">
            <a:avLst/>
          </a:prstGeom>
          <a:ln>
            <a:solidFill>
              <a:srgbClr val="C00000"/>
            </a:solidFill>
          </a:ln>
        </p:spPr>
        <p:style>
          <a:lnRef idx="3">
            <a:schemeClr val="accent1"/>
          </a:lnRef>
          <a:fillRef idx="0">
            <a:schemeClr val="accent1"/>
          </a:fillRef>
          <a:effectRef idx="2">
            <a:schemeClr val="accent1"/>
          </a:effectRef>
          <a:fontRef idx="minor">
            <a:schemeClr val="tx1"/>
          </a:fontRef>
        </p:style>
      </p:cxnSp>
      <p:sp>
        <p:nvSpPr>
          <p:cNvPr id="43" name="圆角矩形 42"/>
          <p:cNvSpPr/>
          <p:nvPr>
            <p:custDataLst>
              <p:tags r:id="rId4"/>
            </p:custDataLst>
          </p:nvPr>
        </p:nvSpPr>
        <p:spPr>
          <a:xfrm>
            <a:off x="3178295" y="1877544"/>
            <a:ext cx="4041561" cy="1055608"/>
          </a:xfrm>
          <a:prstGeom prst="roundRect">
            <a:avLst/>
          </a:prstGeom>
        </p:spPr>
        <p:style>
          <a:lnRef idx="2">
            <a:schemeClr val="accent2"/>
          </a:lnRef>
          <a:fillRef idx="1">
            <a:schemeClr val="lt1"/>
          </a:fillRef>
          <a:effectRef idx="0">
            <a:schemeClr val="accent2"/>
          </a:effectRef>
          <a:fontRef idx="minor">
            <a:schemeClr val="dk1"/>
          </a:fontRef>
        </p:style>
        <p:txBody>
          <a:bodyPr vert="horz" wrap="square" lIns="91440" tIns="45720" rIns="91440" bIns="45720" rtlCol="0" anchor="ctr">
            <a:spAutoFit/>
          </a:bodyPr>
          <a:lstStyle/>
          <a:p>
            <a:pPr algn="ctr" eaLnBrk="0" hangingPunct="0"/>
            <a:r>
              <a:rPr lang="zh-CN" altLang="en-US" sz="2800" kern="0" dirty="0">
                <a:solidFill>
                  <a:srgbClr val="ED7D31"/>
                </a:solidFill>
                <a:latin typeface="黑体" panose="02010609060101010101" pitchFamily="49" charset="-122"/>
                <a:ea typeface="黑体" panose="02010609060101010101" pitchFamily="49" charset="-122"/>
                <a:cs typeface="华文楷体" panose="02010600040101010101" pitchFamily="2" charset="-122"/>
              </a:rPr>
              <a:t>作者认为复辟帝制的</a:t>
            </a:r>
            <a:endParaRPr lang="zh-CN" altLang="en-US" sz="2800" kern="0" dirty="0">
              <a:solidFill>
                <a:srgbClr val="ED7D31"/>
              </a:solidFill>
              <a:latin typeface="黑体" panose="02010609060101010101" pitchFamily="49" charset="-122"/>
              <a:ea typeface="黑体" panose="02010609060101010101" pitchFamily="49" charset="-122"/>
              <a:cs typeface="华文楷体" panose="02010600040101010101" pitchFamily="2" charset="-122"/>
            </a:endParaRPr>
          </a:p>
          <a:p>
            <a:pPr algn="ctr" eaLnBrk="0" hangingPunct="0"/>
            <a:r>
              <a:rPr lang="zh-CN" altLang="en-US" sz="2800" kern="0" dirty="0">
                <a:solidFill>
                  <a:srgbClr val="ED7D31"/>
                </a:solidFill>
                <a:latin typeface="黑体" panose="02010609060101010101" pitchFamily="49" charset="-122"/>
                <a:ea typeface="黑体" panose="02010609060101010101" pitchFamily="49" charset="-122"/>
                <a:cs typeface="华文楷体" panose="02010600040101010101" pitchFamily="2" charset="-122"/>
              </a:rPr>
              <a:t>根本原因是什么</a:t>
            </a:r>
            <a:r>
              <a:rPr lang="zh-CN" altLang="en-US" sz="2400" kern="0" dirty="0">
                <a:solidFill>
                  <a:srgbClr val="ED7D31"/>
                </a:solidFill>
                <a:latin typeface="黑体" panose="02010609060101010101" pitchFamily="49" charset="-122"/>
                <a:ea typeface="黑体" panose="02010609060101010101" pitchFamily="49" charset="-122"/>
                <a:cs typeface="华文楷体" panose="02010600040101010101" pitchFamily="2" charset="-122"/>
              </a:rPr>
              <a:t>？</a:t>
            </a:r>
            <a:endParaRPr lang="zh-CN" altLang="en-US" sz="2400" kern="0" dirty="0">
              <a:solidFill>
                <a:srgbClr val="ED7D31"/>
              </a:solidFill>
              <a:latin typeface="黑体" panose="02010609060101010101" pitchFamily="49" charset="-122"/>
              <a:ea typeface="黑体" panose="02010609060101010101" pitchFamily="49" charset="-122"/>
              <a:cs typeface="华文楷体" panose="02010600040101010101" pitchFamily="2" charset="-122"/>
            </a:endParaRPr>
          </a:p>
        </p:txBody>
      </p:sp>
      <p:sp>
        <p:nvSpPr>
          <p:cNvPr id="44" name="圆角矩形 43"/>
          <p:cNvSpPr/>
          <p:nvPr>
            <p:custDataLst>
              <p:tags r:id="rId5"/>
            </p:custDataLst>
          </p:nvPr>
        </p:nvSpPr>
        <p:spPr>
          <a:xfrm>
            <a:off x="7464917" y="1968481"/>
            <a:ext cx="4245118" cy="510778"/>
          </a:xfrm>
          <a:prstGeom prst="roundRect">
            <a:avLst/>
          </a:prstGeom>
        </p:spPr>
        <p:style>
          <a:lnRef idx="2">
            <a:schemeClr val="accent2"/>
          </a:lnRef>
          <a:fillRef idx="1">
            <a:schemeClr val="lt1"/>
          </a:fillRef>
          <a:effectRef idx="0">
            <a:schemeClr val="accent2"/>
          </a:effectRef>
          <a:fontRef idx="minor">
            <a:schemeClr val="dk1"/>
          </a:fontRef>
        </p:style>
        <p:txBody>
          <a:bodyPr vert="horz" wrap="square" lIns="91440" tIns="45720" rIns="91440" bIns="45720" rtlCol="0" anchor="ctr">
            <a:spAutoFit/>
          </a:bodyPr>
          <a:lstStyle/>
          <a:p>
            <a:pPr algn="ctr" eaLnBrk="0" hangingPunct="0"/>
            <a:r>
              <a:rPr lang="zh-CN" altLang="en-US" sz="2400" kern="0" dirty="0">
                <a:solidFill>
                  <a:srgbClr val="ED7D31"/>
                </a:solidFill>
                <a:latin typeface="黑体" panose="02010609060101010101" pitchFamily="49" charset="-122"/>
                <a:ea typeface="黑体" panose="02010609060101010101" pitchFamily="49" charset="-122"/>
                <a:cs typeface="华文楷体" panose="02010600040101010101" pitchFamily="2" charset="-122"/>
              </a:rPr>
              <a:t>为什么百姓买人血馒头治病？</a:t>
            </a:r>
            <a:endParaRPr lang="zh-CN" altLang="en-US" sz="2400" kern="0" dirty="0">
              <a:solidFill>
                <a:srgbClr val="ED7D31"/>
              </a:solidFill>
              <a:latin typeface="黑体" panose="02010609060101010101" pitchFamily="49" charset="-122"/>
              <a:ea typeface="黑体" panose="02010609060101010101" pitchFamily="49" charset="-122"/>
              <a:cs typeface="华文楷体" panose="02010600040101010101" pitchFamily="2" charset="-122"/>
            </a:endParaRPr>
          </a:p>
        </p:txBody>
      </p:sp>
      <p:sp>
        <p:nvSpPr>
          <p:cNvPr id="46" name="内容占位符 2"/>
          <p:cNvSpPr txBox="1"/>
          <p:nvPr>
            <p:custDataLst>
              <p:tags r:id="rId6"/>
            </p:custDataLst>
          </p:nvPr>
        </p:nvSpPr>
        <p:spPr>
          <a:xfrm>
            <a:off x="3178295" y="5824864"/>
            <a:ext cx="3805436" cy="440251"/>
          </a:xfrm>
          <a:prstGeom prst="rect">
            <a:avLst/>
          </a:prstGeom>
          <a:solidFill>
            <a:schemeClr val="accent4">
              <a:lumMod val="40000"/>
              <a:lumOff val="60000"/>
            </a:schemeClr>
          </a:solidFill>
          <a:ln w="9525">
            <a:noFill/>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defPPr>
              <a:defRPr lang="zh-CN"/>
            </a:defPPr>
            <a:lvl1pPr indent="0" fontAlgn="base">
              <a:lnSpc>
                <a:spcPct val="90000"/>
              </a:lnSpc>
              <a:spcBef>
                <a:spcPct val="20000"/>
              </a:spcBef>
              <a:spcAft>
                <a:spcPct val="0"/>
              </a:spcAft>
              <a:buNone/>
              <a:defRPr sz="2400">
                <a:effectLst/>
                <a:latin typeface="楷体" panose="02010609060101010101" charset="-122"/>
                <a:ea typeface="楷体" panose="02010609060101010101" charset="-122"/>
              </a:defRPr>
            </a:lvl1pPr>
            <a:lvl2pPr indent="0" algn="ctr" fontAlgn="base">
              <a:spcBef>
                <a:spcPct val="20000"/>
              </a:spcBef>
              <a:spcAft>
                <a:spcPct val="0"/>
              </a:spcAft>
              <a:buNone/>
              <a:defRPr sz="2800"/>
            </a:lvl2pPr>
            <a:lvl3pPr indent="0" algn="ctr" fontAlgn="base">
              <a:spcBef>
                <a:spcPct val="20000"/>
              </a:spcBef>
              <a:spcAft>
                <a:spcPct val="0"/>
              </a:spcAft>
              <a:buNone/>
              <a:defRPr sz="2400"/>
            </a:lvl3pPr>
            <a:lvl4pPr indent="0" algn="ctr" fontAlgn="base">
              <a:spcBef>
                <a:spcPct val="20000"/>
              </a:spcBef>
              <a:spcAft>
                <a:spcPct val="0"/>
              </a:spcAft>
              <a:buNone/>
              <a:defRPr sz="2000"/>
            </a:lvl4pPr>
            <a:lvl5pPr indent="0" algn="ctr" fontAlgn="base">
              <a:spcBef>
                <a:spcPct val="20000"/>
              </a:spcBef>
              <a:spcAft>
                <a:spcPct val="0"/>
              </a:spcAft>
              <a:buNone/>
              <a:defRPr sz="2000"/>
            </a:lvl5pPr>
            <a:lvl6pPr indent="0" algn="ctr" fontAlgn="base">
              <a:spcBef>
                <a:spcPct val="20000"/>
              </a:spcBef>
              <a:spcAft>
                <a:spcPct val="0"/>
              </a:spcAft>
              <a:buNone/>
              <a:defRPr sz="2000"/>
            </a:lvl6pPr>
            <a:lvl7pPr indent="0" algn="ctr" fontAlgn="base">
              <a:spcBef>
                <a:spcPct val="20000"/>
              </a:spcBef>
              <a:spcAft>
                <a:spcPct val="0"/>
              </a:spcAft>
              <a:buNone/>
              <a:defRPr sz="2000"/>
            </a:lvl7pPr>
            <a:lvl8pPr indent="0" algn="ctr" fontAlgn="base">
              <a:spcBef>
                <a:spcPct val="20000"/>
              </a:spcBef>
              <a:spcAft>
                <a:spcPct val="0"/>
              </a:spcAft>
              <a:buNone/>
              <a:defRPr sz="2000"/>
            </a:lvl8pPr>
            <a:lvl9pPr indent="0" algn="ctr" fontAlgn="base">
              <a:spcBef>
                <a:spcPct val="20000"/>
              </a:spcBef>
              <a:spcAft>
                <a:spcPct val="0"/>
              </a:spcAft>
              <a:buNone/>
              <a:defRPr sz="2000"/>
            </a:lvl9pPr>
          </a:lstStyle>
          <a:p>
            <a:pPr algn="ctr"/>
            <a:r>
              <a:rPr lang="zh-CN" altLang="en-US" sz="2800" dirty="0">
                <a:latin typeface="黑体" panose="02010609060101010101" pitchFamily="49" charset="-122"/>
                <a:ea typeface="黑体" panose="02010609060101010101" pitchFamily="49" charset="-122"/>
              </a:rPr>
              <a:t>缺乏</a:t>
            </a:r>
            <a:r>
              <a:rPr lang="zh-CN" altLang="en-US" sz="2800" dirty="0">
                <a:solidFill>
                  <a:schemeClr val="accent2">
                    <a:lumMod val="75000"/>
                  </a:schemeClr>
                </a:solidFill>
                <a:latin typeface="黑体" panose="02010609060101010101" pitchFamily="49" charset="-122"/>
                <a:ea typeface="黑体" panose="02010609060101010101" pitchFamily="49" charset="-122"/>
              </a:rPr>
              <a:t>民主</a:t>
            </a:r>
            <a:r>
              <a:rPr lang="zh-CN" altLang="en-US" sz="2800" dirty="0">
                <a:latin typeface="黑体" panose="02010609060101010101" pitchFamily="49" charset="-122"/>
                <a:ea typeface="黑体" panose="02010609060101010101" pitchFamily="49" charset="-122"/>
              </a:rPr>
              <a:t>思想</a:t>
            </a:r>
            <a:endParaRPr lang="zh-CN" altLang="en-US" sz="2800" dirty="0">
              <a:latin typeface="黑体" panose="02010609060101010101" pitchFamily="49" charset="-122"/>
              <a:ea typeface="黑体" panose="02010609060101010101" pitchFamily="49" charset="-122"/>
            </a:endParaRPr>
          </a:p>
        </p:txBody>
      </p:sp>
      <p:sp>
        <p:nvSpPr>
          <p:cNvPr id="47" name="内容占位符 2"/>
          <p:cNvSpPr txBox="1"/>
          <p:nvPr>
            <p:custDataLst>
              <p:tags r:id="rId7"/>
            </p:custDataLst>
          </p:nvPr>
        </p:nvSpPr>
        <p:spPr>
          <a:xfrm>
            <a:off x="7718659" y="5824953"/>
            <a:ext cx="3805436" cy="440251"/>
          </a:xfrm>
          <a:prstGeom prst="rect">
            <a:avLst/>
          </a:prstGeom>
          <a:solidFill>
            <a:schemeClr val="accent4">
              <a:lumMod val="40000"/>
              <a:lumOff val="60000"/>
            </a:schemeClr>
          </a:solidFill>
          <a:ln w="9525">
            <a:noFill/>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defPPr>
              <a:defRPr lang="zh-CN"/>
            </a:defPPr>
            <a:lvl1pPr indent="0" fontAlgn="base">
              <a:lnSpc>
                <a:spcPct val="90000"/>
              </a:lnSpc>
              <a:spcBef>
                <a:spcPct val="20000"/>
              </a:spcBef>
              <a:spcAft>
                <a:spcPct val="0"/>
              </a:spcAft>
              <a:buNone/>
              <a:defRPr sz="2400">
                <a:effectLst/>
                <a:latin typeface="楷体" panose="02010609060101010101" charset="-122"/>
                <a:ea typeface="楷体" panose="02010609060101010101" charset="-122"/>
              </a:defRPr>
            </a:lvl1pPr>
            <a:lvl2pPr indent="0" algn="ctr" fontAlgn="base">
              <a:spcBef>
                <a:spcPct val="20000"/>
              </a:spcBef>
              <a:spcAft>
                <a:spcPct val="0"/>
              </a:spcAft>
              <a:buNone/>
              <a:defRPr sz="2800"/>
            </a:lvl2pPr>
            <a:lvl3pPr indent="0" algn="ctr" fontAlgn="base">
              <a:spcBef>
                <a:spcPct val="20000"/>
              </a:spcBef>
              <a:spcAft>
                <a:spcPct val="0"/>
              </a:spcAft>
              <a:buNone/>
              <a:defRPr sz="2400"/>
            </a:lvl3pPr>
            <a:lvl4pPr indent="0" algn="ctr" fontAlgn="base">
              <a:spcBef>
                <a:spcPct val="20000"/>
              </a:spcBef>
              <a:spcAft>
                <a:spcPct val="0"/>
              </a:spcAft>
              <a:buNone/>
              <a:defRPr sz="2000"/>
            </a:lvl4pPr>
            <a:lvl5pPr indent="0" algn="ctr" fontAlgn="base">
              <a:spcBef>
                <a:spcPct val="20000"/>
              </a:spcBef>
              <a:spcAft>
                <a:spcPct val="0"/>
              </a:spcAft>
              <a:buNone/>
              <a:defRPr sz="2000"/>
            </a:lvl5pPr>
            <a:lvl6pPr indent="0" algn="ctr" fontAlgn="base">
              <a:spcBef>
                <a:spcPct val="20000"/>
              </a:spcBef>
              <a:spcAft>
                <a:spcPct val="0"/>
              </a:spcAft>
              <a:buNone/>
              <a:defRPr sz="2000"/>
            </a:lvl6pPr>
            <a:lvl7pPr indent="0" algn="ctr" fontAlgn="base">
              <a:spcBef>
                <a:spcPct val="20000"/>
              </a:spcBef>
              <a:spcAft>
                <a:spcPct val="0"/>
              </a:spcAft>
              <a:buNone/>
              <a:defRPr sz="2000"/>
            </a:lvl7pPr>
            <a:lvl8pPr indent="0" algn="ctr" fontAlgn="base">
              <a:spcBef>
                <a:spcPct val="20000"/>
              </a:spcBef>
              <a:spcAft>
                <a:spcPct val="0"/>
              </a:spcAft>
              <a:buNone/>
              <a:defRPr sz="2000"/>
            </a:lvl8pPr>
            <a:lvl9pPr indent="0" algn="ctr" fontAlgn="base">
              <a:spcBef>
                <a:spcPct val="20000"/>
              </a:spcBef>
              <a:spcAft>
                <a:spcPct val="0"/>
              </a:spcAft>
              <a:buNone/>
              <a:defRPr sz="2000"/>
            </a:lvl9pPr>
          </a:lstStyle>
          <a:p>
            <a:pPr algn="ctr"/>
            <a:r>
              <a:rPr lang="zh-CN" altLang="en-US" sz="2800" dirty="0">
                <a:latin typeface="黑体" panose="02010609060101010101" pitchFamily="49" charset="-122"/>
                <a:ea typeface="黑体" panose="02010609060101010101" pitchFamily="49" charset="-122"/>
              </a:rPr>
              <a:t>缺乏</a:t>
            </a:r>
            <a:r>
              <a:rPr lang="zh-CN" altLang="en-US" sz="2800" dirty="0">
                <a:solidFill>
                  <a:schemeClr val="accent2">
                    <a:lumMod val="75000"/>
                  </a:schemeClr>
                </a:solidFill>
                <a:latin typeface="黑体" panose="02010609060101010101" pitchFamily="49" charset="-122"/>
                <a:ea typeface="黑体" panose="02010609060101010101" pitchFamily="49" charset="-122"/>
              </a:rPr>
              <a:t>科学</a:t>
            </a:r>
            <a:r>
              <a:rPr lang="zh-CN" altLang="en-US" sz="2800" dirty="0">
                <a:latin typeface="黑体" panose="02010609060101010101" pitchFamily="49" charset="-122"/>
                <a:ea typeface="黑体" panose="02010609060101010101" pitchFamily="49" charset="-122"/>
              </a:rPr>
              <a:t>思想</a:t>
            </a:r>
            <a:endParaRPr lang="zh-CN" altLang="en-US" sz="2800" dirty="0">
              <a:latin typeface="黑体" panose="02010609060101010101" pitchFamily="49" charset="-122"/>
              <a:ea typeface="黑体" panose="02010609060101010101" pitchFamily="49" charset="-122"/>
            </a:endParaRPr>
          </a:p>
        </p:txBody>
      </p:sp>
      <p:cxnSp>
        <p:nvCxnSpPr>
          <p:cNvPr id="51" name="直接连接符 50"/>
          <p:cNvCxnSpPr/>
          <p:nvPr>
            <p:custDataLst>
              <p:tags r:id="rId8"/>
            </p:custDataLst>
          </p:nvPr>
        </p:nvCxnSpPr>
        <p:spPr>
          <a:xfrm>
            <a:off x="3231780" y="4248696"/>
            <a:ext cx="3252250" cy="0"/>
          </a:xfrm>
          <a:prstGeom prst="line">
            <a:avLst/>
          </a:prstGeom>
          <a:ln>
            <a:solidFill>
              <a:srgbClr val="C00000"/>
            </a:solidFill>
          </a:ln>
        </p:spPr>
        <p:style>
          <a:lnRef idx="3">
            <a:schemeClr val="accent1"/>
          </a:lnRef>
          <a:fillRef idx="0">
            <a:schemeClr val="accent1"/>
          </a:fillRef>
          <a:effectRef idx="2">
            <a:schemeClr val="accent1"/>
          </a:effectRef>
          <a:fontRef idx="minor">
            <a:schemeClr val="tx1"/>
          </a:fontRef>
        </p:style>
      </p:cxnSp>
      <p:sp>
        <p:nvSpPr>
          <p:cNvPr id="11" name="文本框 10"/>
          <p:cNvSpPr txBox="1"/>
          <p:nvPr>
            <p:custDataLst>
              <p:tags r:id="rId9"/>
            </p:custDataLst>
          </p:nvPr>
        </p:nvSpPr>
        <p:spPr>
          <a:xfrm>
            <a:off x="377874" y="3743725"/>
            <a:ext cx="3245096" cy="954107"/>
          </a:xfrm>
          <a:prstGeom prst="rect">
            <a:avLst/>
          </a:prstGeom>
          <a:solidFill>
            <a:schemeClr val="accent3">
              <a:lumMod val="20000"/>
              <a:lumOff val="80000"/>
            </a:schemeClr>
          </a:solidFill>
          <a:effectLst>
            <a:outerShdw blurRad="76200" dir="13500000" sy="23000" kx="1200000" algn="br" rotWithShape="0">
              <a:prstClr val="black">
                <a:alpha val="20000"/>
              </a:prstClr>
            </a:outerShdw>
          </a:effectLst>
        </p:spPr>
        <p:txBody>
          <a:bodyPr wrap="square" rtlCol="0">
            <a:spAutoFit/>
          </a:bodyPr>
          <a:lstStyle/>
          <a:p>
            <a:r>
              <a:rPr lang="zh-CN" altLang="en-US" sz="2800" dirty="0">
                <a:latin typeface="黑体" panose="02010609060101010101" pitchFamily="49" charset="-122"/>
                <a:ea typeface="黑体" panose="02010609060101010101" pitchFamily="49" charset="-122"/>
              </a:rPr>
              <a:t>民主：</a:t>
            </a:r>
            <a:r>
              <a:rPr lang="en-US" altLang="zh-CN" sz="2800" dirty="0">
                <a:latin typeface="黑体" panose="02010609060101010101" pitchFamily="49" charset="-122"/>
                <a:ea typeface="黑体" panose="02010609060101010101" pitchFamily="49" charset="-122"/>
              </a:rPr>
              <a:t>Democracy</a:t>
            </a:r>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德先生</a:t>
            </a:r>
            <a:r>
              <a:rPr lang="zh-CN" altLang="en-US" sz="2800" dirty="0">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
        <p:nvSpPr>
          <p:cNvPr id="32" name="文本框 31"/>
          <p:cNvSpPr txBox="1"/>
          <p:nvPr>
            <p:custDataLst>
              <p:tags r:id="rId10"/>
            </p:custDataLst>
          </p:nvPr>
        </p:nvSpPr>
        <p:spPr>
          <a:xfrm>
            <a:off x="377610" y="4834386"/>
            <a:ext cx="3245096" cy="954107"/>
          </a:xfrm>
          <a:prstGeom prst="rect">
            <a:avLst/>
          </a:prstGeom>
          <a:solidFill>
            <a:schemeClr val="accent3">
              <a:lumMod val="20000"/>
              <a:lumOff val="80000"/>
            </a:schemeClr>
          </a:solidFill>
          <a:effectLst>
            <a:outerShdw blurRad="76200" dir="13500000" sy="23000" kx="1200000" algn="br" rotWithShape="0">
              <a:prstClr val="black">
                <a:alpha val="20000"/>
              </a:prstClr>
            </a:outerShdw>
          </a:effectLst>
        </p:spPr>
        <p:txBody>
          <a:bodyPr wrap="square" rtlCol="0">
            <a:spAutoFit/>
          </a:bodyPr>
          <a:lstStyle/>
          <a:p>
            <a:r>
              <a:rPr lang="zh-CN" altLang="en-US" sz="2800" dirty="0">
                <a:latin typeface="黑体" panose="02010609060101010101" pitchFamily="49" charset="-122"/>
                <a:ea typeface="黑体" panose="02010609060101010101" pitchFamily="49" charset="-122"/>
              </a:rPr>
              <a:t>科学：</a:t>
            </a:r>
            <a:r>
              <a:rPr lang="en-US" altLang="zh-CN" sz="2800" dirty="0">
                <a:latin typeface="黑体" panose="02010609060101010101" pitchFamily="49" charset="-122"/>
                <a:ea typeface="黑体" panose="02010609060101010101" pitchFamily="49" charset="-122"/>
              </a:rPr>
              <a:t>Science</a:t>
            </a:r>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赛先生</a:t>
            </a:r>
            <a:r>
              <a:rPr lang="zh-CN" altLang="en-US" sz="2800" dirty="0">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
        <p:nvSpPr>
          <p:cNvPr id="34" name="文本框 33"/>
          <p:cNvSpPr txBox="1"/>
          <p:nvPr>
            <p:custDataLst>
              <p:tags r:id="rId11"/>
            </p:custDataLst>
          </p:nvPr>
        </p:nvSpPr>
        <p:spPr>
          <a:xfrm>
            <a:off x="2615564" y="1265668"/>
            <a:ext cx="6311900" cy="583565"/>
          </a:xfrm>
          <a:prstGeom prst="rect">
            <a:avLst/>
          </a:prstGeom>
          <a:solidFill>
            <a:srgbClr val="FFC000"/>
          </a:solidFill>
          <a:effectLst>
            <a:outerShdw blurRad="76200" dir="13500000" sy="23000" kx="1200000" algn="br" rotWithShape="0">
              <a:prstClr val="black">
                <a:alpha val="20000"/>
              </a:prstClr>
            </a:outerShdw>
          </a:effectLst>
        </p:spPr>
        <p:txBody>
          <a:bodyPr wrap="square" rtlCol="0">
            <a:spAutoFit/>
          </a:bodyPr>
          <a:lstStyle/>
          <a:p>
            <a:r>
              <a:rPr lang="zh-CN" altLang="en-US" sz="3200" dirty="0">
                <a:latin typeface="黑体" panose="02010609060101010101" pitchFamily="49" charset="-122"/>
                <a:ea typeface="黑体" panose="02010609060101010101" pitchFamily="49" charset="-122"/>
                <a:cs typeface="方正仿宋_GB2312" panose="02000000000000000000" charset="-122"/>
              </a:rPr>
              <a:t>（</a:t>
            </a:r>
            <a:r>
              <a:rPr lang="en-US" altLang="zh-CN" sz="3200" dirty="0">
                <a:latin typeface="黑体" panose="02010609060101010101" pitchFamily="49" charset="-122"/>
                <a:ea typeface="黑体" panose="02010609060101010101" pitchFamily="49" charset="-122"/>
                <a:cs typeface="方正仿宋_GB2312" panose="02000000000000000000" charset="-122"/>
              </a:rPr>
              <a:t>2</a:t>
            </a:r>
            <a:r>
              <a:rPr lang="zh-CN" altLang="en-US" sz="3200" dirty="0">
                <a:latin typeface="黑体" panose="02010609060101010101" pitchFamily="49" charset="-122"/>
                <a:ea typeface="黑体" panose="02010609060101010101" pitchFamily="49" charset="-122"/>
                <a:cs typeface="方正仿宋_GB2312" panose="02000000000000000000" charset="-122"/>
              </a:rPr>
              <a:t>）思想革命：提倡民主与科学</a:t>
            </a:r>
            <a:endParaRPr lang="zh-CN" altLang="en-US" sz="3200" dirty="0">
              <a:latin typeface="黑体" panose="02010609060101010101" pitchFamily="49" charset="-122"/>
              <a:ea typeface="黑体" panose="02010609060101010101" pitchFamily="49" charset="-122"/>
              <a:cs typeface="方正仿宋_GB2312" panose="02000000000000000000" charset="-122"/>
            </a:endParaRPr>
          </a:p>
        </p:txBody>
      </p:sp>
      <p:sp>
        <p:nvSpPr>
          <p:cNvPr id="5" name="文本框 4"/>
          <p:cNvSpPr txBox="1"/>
          <p:nvPr>
            <p:custDataLst>
              <p:tags r:id="rId12"/>
            </p:custDataLst>
          </p:nvPr>
        </p:nvSpPr>
        <p:spPr>
          <a:xfrm>
            <a:off x="698499" y="1223640"/>
            <a:ext cx="1917065" cy="645160"/>
          </a:xfrm>
          <a:prstGeom prst="rect">
            <a:avLst/>
          </a:prstGeom>
          <a:noFill/>
        </p:spPr>
        <p:txBody>
          <a:bodyPr wrap="square" rtlCol="0">
            <a:spAutoFit/>
          </a:bodyPr>
          <a:lstStyle/>
          <a:p>
            <a:r>
              <a:rPr lang="en-US" sz="3600" dirty="0">
                <a:latin typeface="黑体" panose="02010609060101010101" pitchFamily="49" charset="-122"/>
                <a:ea typeface="黑体" panose="02010609060101010101" pitchFamily="49" charset="-122"/>
                <a:cs typeface="蝶飞行楷" panose="02010609000101010101" charset="-122"/>
              </a:rPr>
              <a:t>2.</a:t>
            </a:r>
            <a:r>
              <a:rPr lang="zh-CN" altLang="en-US" sz="3600" dirty="0">
                <a:latin typeface="黑体" panose="02010609060101010101" pitchFamily="49" charset="-122"/>
                <a:ea typeface="黑体" panose="02010609060101010101" pitchFamily="49" charset="-122"/>
                <a:cs typeface="蝶飞行楷" panose="02010609000101010101" charset="-122"/>
              </a:rPr>
              <a:t>内容</a:t>
            </a:r>
            <a:endParaRPr lang="zh-CN" altLang="en-US" sz="3600" dirty="0">
              <a:latin typeface="黑体" panose="02010609060101010101" pitchFamily="49" charset="-122"/>
              <a:ea typeface="黑体" panose="02010609060101010101" pitchFamily="49" charset="-122"/>
              <a:cs typeface="蝶飞行楷" panose="02010609000101010101" charset="-122"/>
            </a:endParaRPr>
          </a:p>
        </p:txBody>
      </p:sp>
      <p:sp>
        <p:nvSpPr>
          <p:cNvPr id="15" name="文本框 13"/>
          <p:cNvSpPr txBox="1"/>
          <p:nvPr>
            <p:custDataLst>
              <p:tags r:id="rId13"/>
            </p:custDataLst>
          </p:nvPr>
        </p:nvSpPr>
        <p:spPr>
          <a:xfrm>
            <a:off x="3380105" y="171452"/>
            <a:ext cx="3846993"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二、新文化运动之内容</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4" grpId="0" bldLvl="0" animBg="1"/>
      <p:bldP spid="46" grpId="0" bldLvl="0" animBg="1"/>
      <p:bldP spid="47" grpId="0" bldLvl="0" animBg="1"/>
      <p:bldP spid="11" grpId="0" bldLvl="0" animBg="1"/>
      <p:bldP spid="32" grpId="0" bldLvl="0" animBg="1"/>
      <p:bldP spid="3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 name="内容占位符 2"/>
          <p:cNvSpPr txBox="1"/>
          <p:nvPr>
            <p:custDataLst>
              <p:tags r:id="rId1"/>
            </p:custDataLst>
          </p:nvPr>
        </p:nvSpPr>
        <p:spPr>
          <a:xfrm>
            <a:off x="607512" y="1486951"/>
            <a:ext cx="9667703" cy="4707606"/>
          </a:xfrm>
          <a:prstGeom prst="rect">
            <a:avLst/>
          </a:prstGeom>
          <a:ln>
            <a:solidFill>
              <a:srgbClr val="FFC000"/>
            </a:solidFill>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lIns="91440" tIns="45720" rIns="91440" bIns="45720" rtlCol="0">
            <a:normAutofit fontScale="92500"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chemeClr val="dk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chemeClr val="dk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dk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9pPr>
          </a:lstStyle>
          <a:p>
            <a:pPr marL="0" indent="0" algn="ctr">
              <a:buNone/>
            </a:pP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新青年</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索引</a:t>
            </a:r>
            <a:endParaRPr lang="en-US" altLang="zh-CN"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一个贞烈的女孩子</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（夬庵）</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第七卷</a:t>
            </a:r>
            <a:r>
              <a:rPr lang="en-US" altLang="zh-CN" sz="2000" dirty="0">
                <a:latin typeface="黑体" panose="02010609060101010101" pitchFamily="49" charset="-122"/>
                <a:ea typeface="黑体" panose="02010609060101010101" pitchFamily="49" charset="-122"/>
                <a:cs typeface="黑体" panose="02010609060101010101" pitchFamily="49" charset="-122"/>
              </a:rPr>
              <a:t>2</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我之节烈观</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（鲁迅）</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第五卷</a:t>
            </a:r>
            <a:r>
              <a:rPr lang="en-US" altLang="zh-CN" sz="2000" dirty="0">
                <a:latin typeface="黑体" panose="02010609060101010101" pitchFamily="49" charset="-122"/>
                <a:ea typeface="黑体" panose="02010609060101010101" pitchFamily="49" charset="-122"/>
                <a:cs typeface="黑体" panose="02010609060101010101" pitchFamily="49" charset="-122"/>
              </a:rPr>
              <a:t>2</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吃人与礼教</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（鲁迅）</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第六卷</a:t>
            </a:r>
            <a:r>
              <a:rPr lang="en-US" altLang="zh-CN" sz="2000" dirty="0">
                <a:latin typeface="黑体" panose="02010609060101010101" pitchFamily="49" charset="-122"/>
                <a:ea typeface="黑体" panose="02010609060101010101" pitchFamily="49" charset="-122"/>
                <a:cs typeface="黑体" panose="02010609060101010101" pitchFamily="49" charset="-122"/>
              </a:rPr>
              <a:t>6</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袁世凯复活</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（陈独秀）</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000" dirty="0">
                <a:latin typeface="黑体" panose="02010609060101010101" pitchFamily="49" charset="-122"/>
                <a:ea typeface="黑体" panose="02010609060101010101" pitchFamily="49" charset="-122"/>
                <a:cs typeface="黑体" panose="02010609060101010101" pitchFamily="49" charset="-122"/>
              </a:rPr>
              <a:t>4</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药</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（鲁迅）</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第六卷</a:t>
            </a:r>
            <a:r>
              <a:rPr lang="en-US" altLang="zh-CN" sz="2000" dirty="0">
                <a:latin typeface="黑体" panose="02010609060101010101" pitchFamily="49" charset="-122"/>
                <a:ea typeface="黑体" panose="02010609060101010101" pitchFamily="49" charset="-122"/>
                <a:cs typeface="黑体" panose="02010609060101010101" pitchFamily="49" charset="-122"/>
              </a:rPr>
              <a:t>5</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科学的起源和效果</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（王星拱）</a:t>
            </a:r>
            <a:r>
              <a:rPr lang="en-US" altLang="zh-CN" sz="2000" dirty="0">
                <a:latin typeface="黑体" panose="02010609060101010101" pitchFamily="49" charset="-122"/>
                <a:ea typeface="黑体" panose="02010609060101010101" pitchFamily="49" charset="-122"/>
                <a:cs typeface="黑体" panose="02010609060101010101" pitchFamily="49" charset="-122"/>
              </a:rPr>
              <a:t>…………</a:t>
            </a:r>
            <a:r>
              <a:rPr lang="zh-CN" altLang="en-US" sz="2000" dirty="0">
                <a:latin typeface="黑体" panose="02010609060101010101" pitchFamily="49" charset="-122"/>
                <a:ea typeface="黑体" panose="02010609060101010101" pitchFamily="49" charset="-122"/>
                <a:cs typeface="黑体" panose="02010609060101010101" pitchFamily="49" charset="-122"/>
              </a:rPr>
              <a:t>第七卷</a:t>
            </a:r>
            <a:r>
              <a:rPr lang="en-US" altLang="zh-CN" sz="2000" dirty="0">
                <a:latin typeface="黑体" panose="02010609060101010101" pitchFamily="49" charset="-122"/>
                <a:ea typeface="黑体" panose="02010609060101010101" pitchFamily="49" charset="-122"/>
                <a:cs typeface="黑体" panose="02010609060101010101" pitchFamily="49" charset="-122"/>
              </a:rPr>
              <a:t>1</a:t>
            </a:r>
            <a:r>
              <a:rPr lang="zh-CN" altLang="en-US" sz="2000" dirty="0">
                <a:latin typeface="黑体" panose="02010609060101010101" pitchFamily="49" charset="-122"/>
                <a:ea typeface="黑体" panose="02010609060101010101" pitchFamily="49" charset="-122"/>
                <a:cs typeface="黑体" panose="02010609060101010101" pitchFamily="49" charset="-122"/>
              </a:rPr>
              <a:t>号</a:t>
            </a: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0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文学改良刍议</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（胡适）</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第二卷</a:t>
            </a:r>
            <a:r>
              <a:rPr lang="en-US" altLang="zh-CN" dirty="0">
                <a:latin typeface="黑体" panose="02010609060101010101" pitchFamily="49" charset="-122"/>
                <a:ea typeface="黑体" panose="02010609060101010101" pitchFamily="49" charset="-122"/>
                <a:cs typeface="黑体" panose="02010609060101010101" pitchFamily="49" charset="-122"/>
              </a:rPr>
              <a:t>5</a:t>
            </a:r>
            <a:r>
              <a:rPr lang="zh-CN" altLang="en-US" dirty="0">
                <a:latin typeface="黑体" panose="02010609060101010101" pitchFamily="49" charset="-122"/>
                <a:ea typeface="黑体" panose="02010609060101010101" pitchFamily="49" charset="-122"/>
                <a:cs typeface="黑体" panose="02010609060101010101" pitchFamily="49" charset="-122"/>
              </a:rPr>
              <a:t>号</a:t>
            </a:r>
            <a:endParaRPr lang="en-US" altLang="zh-CN"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白话诗八首</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（胡适）</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第二卷</a:t>
            </a:r>
            <a:r>
              <a:rPr lang="en-US" altLang="zh-CN" dirty="0">
                <a:latin typeface="黑体" panose="02010609060101010101" pitchFamily="49" charset="-122"/>
                <a:ea typeface="黑体" panose="02010609060101010101" pitchFamily="49" charset="-122"/>
                <a:cs typeface="黑体" panose="02010609060101010101" pitchFamily="49" charset="-122"/>
              </a:rPr>
              <a:t>6</a:t>
            </a:r>
            <a:r>
              <a:rPr lang="zh-CN" altLang="en-US" dirty="0">
                <a:latin typeface="黑体" panose="02010609060101010101" pitchFamily="49" charset="-122"/>
                <a:ea typeface="黑体" panose="02010609060101010101" pitchFamily="49" charset="-122"/>
                <a:cs typeface="黑体" panose="02010609060101010101" pitchFamily="49" charset="-122"/>
              </a:rPr>
              <a:t>号</a:t>
            </a:r>
            <a:endParaRPr lang="en-US" altLang="zh-CN"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文学革命论</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（陈独秀）</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第二卷</a:t>
            </a:r>
            <a:r>
              <a:rPr lang="en-US" altLang="zh-CN" dirty="0">
                <a:latin typeface="黑体" panose="02010609060101010101" pitchFamily="49" charset="-122"/>
                <a:ea typeface="黑体" panose="02010609060101010101" pitchFamily="49" charset="-122"/>
                <a:cs typeface="黑体" panose="02010609060101010101" pitchFamily="49" charset="-122"/>
              </a:rPr>
              <a:t>6</a:t>
            </a:r>
            <a:r>
              <a:rPr lang="zh-CN" altLang="en-US" dirty="0">
                <a:latin typeface="黑体" panose="02010609060101010101" pitchFamily="49" charset="-122"/>
                <a:ea typeface="黑体" panose="02010609060101010101" pitchFamily="49" charset="-122"/>
                <a:cs typeface="黑体" panose="02010609060101010101" pitchFamily="49" charset="-122"/>
              </a:rPr>
              <a:t>号</a:t>
            </a:r>
            <a:endParaRPr lang="en-US" altLang="zh-CN"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p:txBody>
      </p:sp>
      <p:pic>
        <p:nvPicPr>
          <p:cNvPr id="5" name="内容占位符 5"/>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10393680" y="1196975"/>
            <a:ext cx="1489075" cy="204533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6" name="文本框 5"/>
          <p:cNvSpPr txBox="1"/>
          <p:nvPr>
            <p:custDataLst>
              <p:tags r:id="rId4"/>
            </p:custDataLst>
          </p:nvPr>
        </p:nvSpPr>
        <p:spPr>
          <a:xfrm>
            <a:off x="566639" y="964981"/>
            <a:ext cx="2645923" cy="52197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写什么？</a:t>
            </a:r>
            <a:endParaRPr lang="en-US" altLang="zh-CN" sz="2800" dirty="0">
              <a:latin typeface="黑体" panose="02010609060101010101" pitchFamily="49" charset="-122"/>
              <a:ea typeface="黑体" panose="02010609060101010101" pitchFamily="49" charset="-122"/>
            </a:endParaRPr>
          </a:p>
        </p:txBody>
      </p:sp>
      <p:sp>
        <p:nvSpPr>
          <p:cNvPr id="7" name="矩形 6"/>
          <p:cNvSpPr/>
          <p:nvPr>
            <p:custDataLst>
              <p:tags r:id="rId5"/>
            </p:custDataLst>
          </p:nvPr>
        </p:nvSpPr>
        <p:spPr>
          <a:xfrm>
            <a:off x="6618494" y="1777347"/>
            <a:ext cx="3517749" cy="1101102"/>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抨击旧道德</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和旧文化</a:t>
            </a:r>
            <a:endParaRPr lang="zh-CN" altLang="en-US" sz="2800" dirty="0">
              <a:latin typeface="黑体" panose="02010609060101010101" pitchFamily="49" charset="-122"/>
              <a:ea typeface="黑体" panose="02010609060101010101" pitchFamily="49" charset="-122"/>
            </a:endParaRPr>
          </a:p>
        </p:txBody>
      </p:sp>
      <p:sp>
        <p:nvSpPr>
          <p:cNvPr id="8" name="矩形 7"/>
          <p:cNvSpPr/>
          <p:nvPr>
            <p:custDataLst>
              <p:tags r:id="rId6"/>
            </p:custDataLst>
          </p:nvPr>
        </p:nvSpPr>
        <p:spPr>
          <a:xfrm>
            <a:off x="798026" y="4547132"/>
            <a:ext cx="8072597" cy="135214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9" name="矩形 8"/>
          <p:cNvSpPr/>
          <p:nvPr>
            <p:custDataLst>
              <p:tags r:id="rId7"/>
            </p:custDataLst>
          </p:nvPr>
        </p:nvSpPr>
        <p:spPr>
          <a:xfrm>
            <a:off x="6618494" y="3242250"/>
            <a:ext cx="3517749" cy="1101102"/>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提倡</a:t>
            </a:r>
            <a:r>
              <a:rPr lang="zh-CN" altLang="en-US" sz="2800" dirty="0">
                <a:solidFill>
                  <a:schemeClr val="accent2">
                    <a:lumMod val="75000"/>
                  </a:schemeClr>
                </a:solidFill>
                <a:latin typeface="黑体" panose="02010609060101010101" pitchFamily="49" charset="-122"/>
                <a:ea typeface="黑体" panose="02010609060101010101" pitchFamily="49" charset="-122"/>
              </a:rPr>
              <a:t>民主</a:t>
            </a:r>
            <a:r>
              <a:rPr lang="zh-CN" altLang="en-US" sz="2800" dirty="0">
                <a:latin typeface="黑体" panose="02010609060101010101" pitchFamily="49" charset="-122"/>
                <a:ea typeface="黑体" panose="02010609060101010101" pitchFamily="49" charset="-122"/>
              </a:rPr>
              <a:t>、</a:t>
            </a:r>
            <a:r>
              <a:rPr lang="zh-CN" altLang="en-US" sz="2800" dirty="0">
                <a:solidFill>
                  <a:schemeClr val="accent2">
                    <a:lumMod val="75000"/>
                  </a:schemeClr>
                </a:solidFill>
                <a:latin typeface="黑体" panose="02010609060101010101" pitchFamily="49" charset="-122"/>
                <a:ea typeface="黑体" panose="02010609060101010101" pitchFamily="49" charset="-122"/>
              </a:rPr>
              <a:t>科学</a:t>
            </a:r>
            <a:endParaRPr lang="zh-CN" altLang="en-US"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  反对专制、迷信</a:t>
            </a:r>
            <a:endParaRPr lang="zh-CN" altLang="en-US" sz="2800" dirty="0">
              <a:latin typeface="黑体" panose="02010609060101010101" pitchFamily="49" charset="-122"/>
              <a:ea typeface="黑体" panose="02010609060101010101" pitchFamily="49" charset="-122"/>
            </a:endParaRPr>
          </a:p>
        </p:txBody>
      </p:sp>
      <p:sp>
        <p:nvSpPr>
          <p:cNvPr id="10" name="圆角矩形 8"/>
          <p:cNvSpPr/>
          <p:nvPr>
            <p:custDataLst>
              <p:tags r:id="rId8"/>
            </p:custDataLst>
          </p:nvPr>
        </p:nvSpPr>
        <p:spPr>
          <a:xfrm>
            <a:off x="8791855" y="5371049"/>
            <a:ext cx="1483360" cy="512524"/>
          </a:xfrm>
          <a:prstGeom prst="roundRect">
            <a:avLst/>
          </a:prstGeom>
          <a:no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2400" dirty="0">
                <a:latin typeface="黑体" panose="02010609060101010101" pitchFamily="49" charset="-122"/>
                <a:ea typeface="黑体" panose="02010609060101010101" pitchFamily="49" charset="-122"/>
              </a:rPr>
              <a:t>怎么写？</a:t>
            </a:r>
            <a:endParaRPr lang="zh-CN" altLang="en-US" sz="2400" dirty="0">
              <a:latin typeface="黑体" panose="02010609060101010101" pitchFamily="49" charset="-122"/>
              <a:ea typeface="黑体" panose="02010609060101010101" pitchFamily="49" charset="-122"/>
            </a:endParaRPr>
          </a:p>
        </p:txBody>
      </p:sp>
      <p:sp>
        <p:nvSpPr>
          <p:cNvPr id="12" name="文本框 13"/>
          <p:cNvSpPr txBox="1"/>
          <p:nvPr>
            <p:custDataLst>
              <p:tags r:id="rId9"/>
            </p:custDataLst>
          </p:nvPr>
        </p:nvSpPr>
        <p:spPr>
          <a:xfrm>
            <a:off x="3380105" y="171452"/>
            <a:ext cx="3846993"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二、新文化运动之内容</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56322"/>
          <p:cNvSpPr/>
          <p:nvPr>
            <p:custDataLst>
              <p:tags r:id="rId1"/>
            </p:custDataLst>
          </p:nvPr>
        </p:nvSpPr>
        <p:spPr>
          <a:xfrm>
            <a:off x="410353" y="1690234"/>
            <a:ext cx="4893248" cy="1381561"/>
          </a:xfrm>
          <a:prstGeom prst="rect">
            <a:avLst/>
          </a:prstGeom>
          <a:noFill/>
          <a:ln w="28575" cap="flat" cmpd="sng">
            <a:solidFill>
              <a:schemeClr val="tx1"/>
            </a:solidFill>
            <a:prstDash val="sysDash"/>
            <a:miter/>
            <a:headEnd type="none" w="med" len="med"/>
            <a:tailEnd type="none" w="med" len="med"/>
          </a:ln>
          <a:extLst>
            <a:ext uri="{909E8E84-426E-40DD-AFC4-6F175D3DCCD1}">
              <a14:hiddenFill xmlns:a14="http://schemas.microsoft.com/office/drawing/2010/main">
                <a:solidFill>
                  <a:srgbClr val="FFFFFF"/>
                </a:solidFill>
              </a14:hiddenFill>
            </a:ext>
          </a:extLst>
        </p:spPr>
        <p:txBody>
          <a:bodyPr anchor="t"/>
          <a:lst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marL="0" indent="0" defTabSz="914400">
              <a:spcBef>
                <a:spcPct val="0"/>
              </a:spcBef>
              <a:buNone/>
            </a:pPr>
            <a:r>
              <a:rPr lang="zh-CN" altLang="en-US" sz="2800" b="1" dirty="0" smtClean="0">
                <a:solidFill>
                  <a:prstClr val="black"/>
                </a:solidFill>
                <a:latin typeface="黑体" panose="02010609060101010101" pitchFamily="49" charset="-122"/>
                <a:ea typeface="黑体" panose="02010609060101010101" pitchFamily="49" charset="-122"/>
                <a:cs typeface="Arial" panose="020B0604020202020204"/>
              </a:rPr>
              <a:t>材料</a:t>
            </a:r>
            <a:r>
              <a:rPr lang="zh-CN" altLang="en-US" sz="2800" b="1" dirty="0">
                <a:solidFill>
                  <a:prstClr val="black"/>
                </a:solidFill>
                <a:latin typeface="黑体" panose="02010609060101010101" pitchFamily="49" charset="-122"/>
                <a:ea typeface="黑体" panose="02010609060101010101" pitchFamily="49" charset="-122"/>
                <a:cs typeface="Arial" panose="020B0604020202020204"/>
              </a:rPr>
              <a:t>一：</a:t>
            </a:r>
            <a:r>
              <a:rPr lang="zh-CN" altLang="en-US" sz="2800" dirty="0">
                <a:solidFill>
                  <a:prstClr val="black"/>
                </a:solidFill>
                <a:latin typeface="黑体" panose="02010609060101010101" pitchFamily="49" charset="-122"/>
                <a:ea typeface="黑体" panose="02010609060101010101" pitchFamily="49" charset="-122"/>
                <a:cs typeface="Arial" panose="020B0604020202020204"/>
              </a:rPr>
              <a:t>上邪我欲与君相知长命无绝衰山无陵江水为竭冬雷震震夏雨雪天地合乃敢与君绝</a:t>
            </a:r>
            <a:endParaRPr lang="zh-CN" altLang="en-US" sz="2800" dirty="0">
              <a:solidFill>
                <a:prstClr val="black"/>
              </a:solidFill>
              <a:latin typeface="黑体" panose="02010609060101010101" pitchFamily="49" charset="-122"/>
              <a:ea typeface="黑体" panose="02010609060101010101" pitchFamily="49" charset="-122"/>
              <a:cs typeface="Arial" panose="020B0604020202020204"/>
            </a:endParaRPr>
          </a:p>
          <a:p>
            <a:pPr marL="342900" indent="-342900" defTabSz="914400">
              <a:lnSpc>
                <a:spcPct val="90000"/>
              </a:lnSpc>
              <a:spcBef>
                <a:spcPct val="0"/>
              </a:spcBef>
              <a:buNone/>
            </a:pPr>
            <a:endParaRPr lang="zh-CN" altLang="en-US" sz="2800" dirty="0">
              <a:solidFill>
                <a:prstClr val="black"/>
              </a:solidFill>
              <a:latin typeface="黑体" panose="02010609060101010101" pitchFamily="49" charset="-122"/>
              <a:ea typeface="黑体" panose="02010609060101010101" pitchFamily="49" charset="-122"/>
              <a:cs typeface="Arial" panose="020B0604020202020204"/>
            </a:endParaRPr>
          </a:p>
          <a:p>
            <a:pPr marL="342900" indent="-342900" defTabSz="914400">
              <a:lnSpc>
                <a:spcPct val="90000"/>
              </a:lnSpc>
              <a:spcBef>
                <a:spcPct val="0"/>
              </a:spcBef>
              <a:buNone/>
            </a:pPr>
            <a:r>
              <a:rPr lang="zh-CN" altLang="en-US" sz="2800" b="1" dirty="0">
                <a:solidFill>
                  <a:prstClr val="black"/>
                </a:solidFill>
                <a:latin typeface="黑体" panose="02010609060101010101" pitchFamily="49" charset="-122"/>
                <a:ea typeface="黑体" panose="02010609060101010101" pitchFamily="49" charset="-122"/>
                <a:cs typeface="Arial" panose="020B0604020202020204"/>
              </a:rPr>
              <a:t>          </a:t>
            </a:r>
            <a:r>
              <a:rPr lang="zh-CN" altLang="en-US" sz="2800" b="1" dirty="0">
                <a:solidFill>
                  <a:srgbClr val="0000FF"/>
                </a:solidFill>
                <a:latin typeface="黑体" panose="02010609060101010101" pitchFamily="49" charset="-122"/>
                <a:ea typeface="黑体" panose="02010609060101010101" pitchFamily="49" charset="-122"/>
                <a:cs typeface="Arial" panose="020B0604020202020204"/>
              </a:rPr>
              <a:t> </a:t>
            </a:r>
            <a:endParaRPr lang="zh-CN" altLang="en-US" sz="2800" b="1" dirty="0">
              <a:solidFill>
                <a:srgbClr val="0000FF"/>
              </a:solidFill>
              <a:latin typeface="黑体" panose="02010609060101010101" pitchFamily="49" charset="-122"/>
              <a:ea typeface="黑体" panose="02010609060101010101" pitchFamily="49" charset="-122"/>
              <a:cs typeface="Arial" panose="020B0604020202020204"/>
            </a:endParaRPr>
          </a:p>
          <a:p>
            <a:pPr marL="342900" indent="-342900" defTabSz="914400">
              <a:lnSpc>
                <a:spcPct val="90000"/>
              </a:lnSpc>
              <a:spcBef>
                <a:spcPct val="0"/>
              </a:spcBef>
              <a:buNone/>
            </a:pPr>
            <a:endParaRPr lang="zh-CN" altLang="en-US" sz="2800" b="1" dirty="0">
              <a:solidFill>
                <a:srgbClr val="0000FF"/>
              </a:solidFill>
              <a:latin typeface="黑体" panose="02010609060101010101" pitchFamily="49" charset="-122"/>
              <a:ea typeface="黑体" panose="02010609060101010101" pitchFamily="49" charset="-122"/>
              <a:cs typeface="Arial" panose="020B0604020202020204"/>
            </a:endParaRPr>
          </a:p>
          <a:p>
            <a:pPr marL="0" indent="0" defTabSz="914400">
              <a:lnSpc>
                <a:spcPct val="90000"/>
              </a:lnSpc>
              <a:buNone/>
            </a:pPr>
            <a:endParaRPr lang="zh-CN" altLang="en-US" sz="2800" dirty="0">
              <a:solidFill>
                <a:prstClr val="black"/>
              </a:solidFill>
              <a:latin typeface="黑体" panose="02010609060101010101" pitchFamily="49" charset="-122"/>
              <a:ea typeface="黑体" panose="02010609060101010101" pitchFamily="49" charset="-122"/>
              <a:cs typeface="Arial" panose="020B0604020202020204"/>
            </a:endParaRPr>
          </a:p>
        </p:txBody>
      </p:sp>
      <p:sp>
        <p:nvSpPr>
          <p:cNvPr id="8" name="文本框 7"/>
          <p:cNvSpPr txBox="1"/>
          <p:nvPr>
            <p:custDataLst>
              <p:tags r:id="rId2"/>
            </p:custDataLst>
          </p:nvPr>
        </p:nvSpPr>
        <p:spPr>
          <a:xfrm>
            <a:off x="410353" y="3189711"/>
            <a:ext cx="4893248" cy="3139170"/>
          </a:xfrm>
          <a:prstGeom prst="rect">
            <a:avLst/>
          </a:prstGeom>
          <a:noFill/>
          <a:ln w="28575" cap="flat" cmpd="sng">
            <a:solidFill>
              <a:schemeClr val="tx1"/>
            </a:solidFill>
            <a:prstDash val="sysDash"/>
            <a:miter/>
            <a:headEnd type="none" w="med" len="med"/>
            <a:tailEnd type="none" w="med" len="med"/>
          </a:ln>
          <a:extLst>
            <a:ext uri="{909E8E84-426E-40DD-AFC4-6F175D3DCCD1}">
              <a14:hiddenFill xmlns:a14="http://schemas.microsoft.com/office/drawing/2010/main">
                <a:solidFill>
                  <a:srgbClr val="FFFFFF"/>
                </a:solidFill>
              </a14:hiddenFill>
            </a:ext>
          </a:extLst>
        </p:spPr>
        <p:txBody>
          <a:bodyPr anchor="t"/>
          <a:lstStyle>
            <a:defPPr>
              <a:defRPr lang="zh-CN"/>
            </a:defPPr>
            <a:lvl1pPr indent="0" defTabSz="914400" fontAlgn="base">
              <a:spcBef>
                <a:spcPct val="0"/>
              </a:spcBef>
              <a:spcAft>
                <a:spcPct val="0"/>
              </a:spcAft>
              <a:buNone/>
              <a:defRPr kumimoji="1" sz="2800" b="1">
                <a:solidFill>
                  <a:prstClr val="black"/>
                </a:solidFill>
                <a:latin typeface="华文楷体" panose="02010600040101010101" pitchFamily="2" charset="-122"/>
                <a:ea typeface="华文楷体" panose="02010600040101010101" pitchFamily="2" charset="-122"/>
                <a:cs typeface="Arial" panose="020B0604020202020204"/>
              </a:defRPr>
            </a:lvl1pPr>
            <a:lvl2pPr marL="742950" indent="-285750" fontAlgn="base">
              <a:spcBef>
                <a:spcPct val="20000"/>
              </a:spcBef>
              <a:spcAft>
                <a:spcPct val="0"/>
              </a:spcAft>
              <a:buChar char="–"/>
              <a:defRPr kumimoji="1" sz="2800"/>
            </a:lvl2pPr>
            <a:lvl3pPr marL="1143000" indent="-228600" fontAlgn="base">
              <a:spcBef>
                <a:spcPct val="20000"/>
              </a:spcBef>
              <a:spcAft>
                <a:spcPct val="0"/>
              </a:spcAft>
              <a:buChar char="•"/>
              <a:defRPr kumimoji="1" sz="2400"/>
            </a:lvl3pPr>
            <a:lvl4pPr marL="1600200" indent="-228600" fontAlgn="base">
              <a:spcBef>
                <a:spcPct val="20000"/>
              </a:spcBef>
              <a:spcAft>
                <a:spcPct val="0"/>
              </a:spcAft>
              <a:buChar char="–"/>
              <a:defRPr kumimoji="1" sz="2000"/>
            </a:lvl4pPr>
            <a:lvl5pPr marL="2057400" indent="-228600" fontAlgn="base">
              <a:spcBef>
                <a:spcPct val="20000"/>
              </a:spcBef>
              <a:spcAft>
                <a:spcPct val="0"/>
              </a:spcAft>
              <a:buChar char="»"/>
              <a:defRPr kumimoji="1" sz="2000"/>
            </a:lvl5pPr>
            <a:lvl6pPr marL="2514600" indent="-228600" fontAlgn="base">
              <a:spcBef>
                <a:spcPct val="20000"/>
              </a:spcBef>
              <a:spcAft>
                <a:spcPct val="0"/>
              </a:spcAft>
              <a:buChar char="»"/>
              <a:defRPr kumimoji="1" sz="2000"/>
            </a:lvl6pPr>
            <a:lvl7pPr marL="2971800" indent="-228600" fontAlgn="base">
              <a:spcBef>
                <a:spcPct val="20000"/>
              </a:spcBef>
              <a:spcAft>
                <a:spcPct val="0"/>
              </a:spcAft>
              <a:buChar char="»"/>
              <a:defRPr kumimoji="1" sz="2000"/>
            </a:lvl7pPr>
            <a:lvl8pPr marL="3429000" indent="-228600" fontAlgn="base">
              <a:spcBef>
                <a:spcPct val="20000"/>
              </a:spcBef>
              <a:spcAft>
                <a:spcPct val="0"/>
              </a:spcAft>
              <a:buChar char="»"/>
              <a:defRPr kumimoji="1" sz="2000"/>
            </a:lvl8pPr>
            <a:lvl9pPr marL="3886200" indent="-228600" fontAlgn="base">
              <a:spcBef>
                <a:spcPct val="20000"/>
              </a:spcBef>
              <a:spcAft>
                <a:spcPct val="0"/>
              </a:spcAft>
              <a:buChar char="»"/>
              <a:defRPr kumimoji="1" sz="2000"/>
            </a:lvl9pPr>
          </a:lstStyle>
          <a:p>
            <a:pPr algn="just">
              <a:lnSpc>
                <a:spcPct val="90000"/>
              </a:lnSpc>
            </a:pPr>
            <a:r>
              <a:rPr lang="zh-CN" altLang="en-US" dirty="0">
                <a:latin typeface="黑体" panose="02010609060101010101" pitchFamily="49" charset="-122"/>
                <a:ea typeface="黑体" panose="02010609060101010101" pitchFamily="49" charset="-122"/>
                <a:sym typeface="+mn-ea"/>
              </a:rPr>
              <a:t>材料二：</a:t>
            </a:r>
            <a:r>
              <a:rPr lang="zh-CN" altLang="en-US" b="0" dirty="0">
                <a:latin typeface="黑体" panose="02010609060101010101" pitchFamily="49" charset="-122"/>
                <a:ea typeface="黑体" panose="02010609060101010101" pitchFamily="49" charset="-122"/>
                <a:sym typeface="+mn-ea"/>
              </a:rPr>
              <a:t>胡适：“前几天行政院有位朋友给我打来电报，邀我去做行政院秘书，我不愿从政，决定不去。</a:t>
            </a:r>
            <a:endParaRPr lang="zh-CN" altLang="en-US" b="0" dirty="0">
              <a:latin typeface="黑体" panose="02010609060101010101" pitchFamily="49" charset="-122"/>
              <a:ea typeface="黑体" panose="02010609060101010101" pitchFamily="49" charset="-122"/>
            </a:endParaRPr>
          </a:p>
          <a:p>
            <a:pPr algn="just">
              <a:lnSpc>
                <a:spcPct val="90000"/>
              </a:lnSpc>
            </a:pPr>
            <a:r>
              <a:rPr lang="en-US" altLang="zh-CN" b="0" dirty="0">
                <a:latin typeface="黑体" panose="02010609060101010101" pitchFamily="49" charset="-122"/>
                <a:ea typeface="黑体" panose="02010609060101010101" pitchFamily="49" charset="-122"/>
                <a:sym typeface="+mn-ea"/>
              </a:rPr>
              <a:t>    </a:t>
            </a:r>
            <a:r>
              <a:rPr lang="zh-CN" altLang="en-US" b="0" dirty="0" smtClean="0">
                <a:latin typeface="黑体" panose="02010609060101010101" pitchFamily="49" charset="-122"/>
                <a:ea typeface="黑体" panose="02010609060101010101" pitchFamily="49" charset="-122"/>
                <a:sym typeface="+mn-ea"/>
              </a:rPr>
              <a:t>请</a:t>
            </a:r>
            <a:r>
              <a:rPr lang="zh-CN" altLang="en-US" b="0" dirty="0">
                <a:latin typeface="黑体" panose="02010609060101010101" pitchFamily="49" charset="-122"/>
                <a:ea typeface="黑体" panose="02010609060101010101" pitchFamily="49" charset="-122"/>
                <a:sym typeface="+mn-ea"/>
              </a:rPr>
              <a:t>学生们根据我的意愿，用文言文编写一则复电，看看究竟是白话文省字，还是文言文省字？”</a:t>
            </a:r>
            <a:endParaRPr lang="zh-CN" altLang="en-US" b="0" dirty="0">
              <a:latin typeface="黑体" panose="02010609060101010101" pitchFamily="49" charset="-122"/>
              <a:ea typeface="黑体" panose="02010609060101010101" pitchFamily="49" charset="-122"/>
            </a:endParaRPr>
          </a:p>
        </p:txBody>
      </p:sp>
      <p:grpSp>
        <p:nvGrpSpPr>
          <p:cNvPr id="9" name="组合 8"/>
          <p:cNvGrpSpPr/>
          <p:nvPr>
            <p:custDataLst>
              <p:tags r:id="rId3"/>
            </p:custDataLst>
          </p:nvPr>
        </p:nvGrpSpPr>
        <p:grpSpPr>
          <a:xfrm>
            <a:off x="8936672" y="2919901"/>
            <a:ext cx="2873636" cy="3467284"/>
            <a:chOff x="14027" y="4737"/>
            <a:chExt cx="4526" cy="5461"/>
          </a:xfrm>
        </p:grpSpPr>
        <p:grpSp>
          <p:nvGrpSpPr>
            <p:cNvPr id="10" name="组合 9"/>
            <p:cNvGrpSpPr/>
            <p:nvPr>
              <p:custDataLst>
                <p:tags r:id="rId4"/>
              </p:custDataLst>
            </p:nvPr>
          </p:nvGrpSpPr>
          <p:grpSpPr>
            <a:xfrm>
              <a:off x="14027" y="5932"/>
              <a:ext cx="3188" cy="4266"/>
              <a:chOff x="11511" y="5267"/>
              <a:chExt cx="3188" cy="4266"/>
            </a:xfrm>
          </p:grpSpPr>
          <p:pic>
            <p:nvPicPr>
              <p:cNvPr id="12" name="图片 11"/>
              <p:cNvPicPr>
                <a:picLocks noChangeAspect="1"/>
              </p:cNvPicPr>
              <p:nvPr>
                <p:custDataLst>
                  <p:tags r:id="rId5"/>
                </p:custDataLst>
              </p:nvPr>
            </p:nvPicPr>
            <p:blipFill>
              <a:blip r:embed="rId6"/>
              <a:stretch>
                <a:fillRect/>
              </a:stretch>
            </p:blipFill>
            <p:spPr>
              <a:xfrm>
                <a:off x="11511" y="5267"/>
                <a:ext cx="2957" cy="4266"/>
              </a:xfrm>
              <a:prstGeom prst="rect">
                <a:avLst/>
              </a:prstGeom>
            </p:spPr>
          </p:pic>
          <p:sp>
            <p:nvSpPr>
              <p:cNvPr id="13" name="文本框 12"/>
              <p:cNvSpPr txBox="1"/>
              <p:nvPr>
                <p:custDataLst>
                  <p:tags r:id="rId7"/>
                </p:custDataLst>
              </p:nvPr>
            </p:nvSpPr>
            <p:spPr>
              <a:xfrm>
                <a:off x="13826" y="6097"/>
                <a:ext cx="873" cy="1606"/>
              </a:xfrm>
              <a:prstGeom prst="rect">
                <a:avLst/>
              </a:prstGeom>
              <a:noFill/>
            </p:spPr>
            <p:txBody>
              <a:bodyPr vert="eaVert" wrap="square" rtlCol="0">
                <a:spAutoFit/>
              </a:bodyPr>
              <a:lstStyle/>
              <a:p>
                <a:pPr algn="dist" defTabSz="914400" fontAlgn="auto">
                  <a:spcBef>
                    <a:spcPts val="0"/>
                  </a:spcBef>
                  <a:spcAft>
                    <a:spcPts val="0"/>
                  </a:spcAft>
                </a:pPr>
                <a:r>
                  <a:rPr lang="zh-CN" altLang="en-US" sz="2400" b="1">
                    <a:solidFill>
                      <a:prstClr val="black"/>
                    </a:solidFill>
                    <a:latin typeface="黑体" panose="02010609060101010101" pitchFamily="49" charset="-122"/>
                    <a:ea typeface="黑体" panose="02010609060101010101" pitchFamily="49" charset="-122"/>
                    <a:cs typeface="Arial" panose="020B0604020202020204"/>
                    <a:sym typeface="+mn-ea"/>
                  </a:rPr>
                  <a:t>胡适</a:t>
                </a:r>
                <a:endParaRPr lang="zh-CN" altLang="en-US" sz="2400" b="1">
                  <a:solidFill>
                    <a:prstClr val="black"/>
                  </a:solidFill>
                  <a:latin typeface="黑体" panose="02010609060101010101" pitchFamily="49" charset="-122"/>
                  <a:ea typeface="黑体" panose="02010609060101010101" pitchFamily="49" charset="-122"/>
                  <a:cs typeface="Arial" panose="020B0604020202020204"/>
                  <a:sym typeface="+mn-ea"/>
                </a:endParaRPr>
              </a:p>
            </p:txBody>
          </p:sp>
        </p:grpSp>
        <p:sp>
          <p:nvSpPr>
            <p:cNvPr id="11" name="圆角矩形标注 4"/>
            <p:cNvSpPr/>
            <p:nvPr>
              <p:custDataLst>
                <p:tags r:id="rId8"/>
              </p:custDataLst>
            </p:nvPr>
          </p:nvSpPr>
          <p:spPr>
            <a:xfrm>
              <a:off x="15004" y="4737"/>
              <a:ext cx="3549" cy="1061"/>
            </a:xfrm>
            <a:prstGeom prst="wedgeRoundRectCallout">
              <a:avLst>
                <a:gd name="adj1" fmla="val -33939"/>
                <a:gd name="adj2" fmla="val 66248"/>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auto">
                <a:spcBef>
                  <a:spcPts val="0"/>
                </a:spcBef>
                <a:spcAft>
                  <a:spcPts val="0"/>
                </a:spcAft>
              </a:pPr>
              <a:r>
                <a:rPr lang="zh-CN" altLang="en-US" sz="2400" b="1" dirty="0">
                  <a:solidFill>
                    <a:sysClr val="windowText" lastClr="000000"/>
                  </a:solidFill>
                  <a:latin typeface="黑体" panose="02010609060101010101" pitchFamily="49" charset="-122"/>
                  <a:ea typeface="黑体" panose="02010609060101010101" pitchFamily="49" charset="-122"/>
                  <a:cs typeface="微软雅黑" panose="020B0503020204020204" charset="-122"/>
                  <a:sym typeface="+mn-ea"/>
                </a:rPr>
                <a:t>干不了，谢谢。</a:t>
              </a:r>
              <a:endParaRPr lang="zh-CN" altLang="en-US" sz="2400" b="1" dirty="0">
                <a:solidFill>
                  <a:sysClr val="windowText" lastClr="000000"/>
                </a:solidFill>
                <a:latin typeface="黑体" panose="02010609060101010101" pitchFamily="49" charset="-122"/>
                <a:ea typeface="黑体" panose="02010609060101010101" pitchFamily="49" charset="-122"/>
                <a:cs typeface="微软雅黑" panose="020B0503020204020204" charset="-122"/>
                <a:sym typeface="+mn-ea"/>
              </a:endParaRPr>
            </a:p>
          </p:txBody>
        </p:sp>
      </p:grpSp>
      <p:grpSp>
        <p:nvGrpSpPr>
          <p:cNvPr id="5" name="组合 4"/>
          <p:cNvGrpSpPr/>
          <p:nvPr>
            <p:custDataLst>
              <p:tags r:id="rId9"/>
            </p:custDataLst>
          </p:nvPr>
        </p:nvGrpSpPr>
        <p:grpSpPr>
          <a:xfrm>
            <a:off x="6016485" y="2846251"/>
            <a:ext cx="2833636" cy="3559982"/>
            <a:chOff x="8900" y="4437"/>
            <a:chExt cx="4463" cy="5607"/>
          </a:xfrm>
        </p:grpSpPr>
        <p:pic>
          <p:nvPicPr>
            <p:cNvPr id="15" name="图片 14"/>
            <p:cNvPicPr/>
            <p:nvPr>
              <p:custDataLst>
                <p:tags r:id="rId10"/>
              </p:custDataLst>
            </p:nvPr>
          </p:nvPicPr>
          <p:blipFill>
            <a:blip r:embed="rId11"/>
            <a:stretch>
              <a:fillRect/>
            </a:stretch>
          </p:blipFill>
          <p:spPr>
            <a:xfrm>
              <a:off x="9904" y="6313"/>
              <a:ext cx="3459" cy="3701"/>
            </a:xfrm>
            <a:prstGeom prst="rect">
              <a:avLst/>
            </a:prstGeom>
            <a:noFill/>
            <a:ln w="9525">
              <a:noFill/>
            </a:ln>
          </p:spPr>
        </p:pic>
        <p:sp>
          <p:nvSpPr>
            <p:cNvPr id="16" name="圆角矩形标注 5"/>
            <p:cNvSpPr/>
            <p:nvPr>
              <p:custDataLst>
                <p:tags r:id="rId12"/>
              </p:custDataLst>
            </p:nvPr>
          </p:nvSpPr>
          <p:spPr>
            <a:xfrm>
              <a:off x="8900" y="4437"/>
              <a:ext cx="3867" cy="1447"/>
            </a:xfrm>
            <a:prstGeom prst="wedgeRoundRectCallout">
              <a:avLst>
                <a:gd name="adj1" fmla="val 28935"/>
                <a:gd name="adj2" fmla="val 788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auto">
                <a:spcBef>
                  <a:spcPts val="0"/>
                </a:spcBef>
                <a:spcAft>
                  <a:spcPts val="0"/>
                </a:spcAft>
              </a:pPr>
              <a:r>
                <a:rPr lang="zh-CN" altLang="en-US" sz="2400" b="1" dirty="0">
                  <a:solidFill>
                    <a:sysClr val="windowText" lastClr="000000"/>
                  </a:solidFill>
                  <a:latin typeface="黑体" panose="02010609060101010101" pitchFamily="49" charset="-122"/>
                  <a:ea typeface="黑体" panose="02010609060101010101" pitchFamily="49" charset="-122"/>
                  <a:cs typeface="宋体" panose="02010600030101010101" pitchFamily="2" charset="-122"/>
                  <a:sym typeface="+mn-ea"/>
                </a:rPr>
                <a:t>才学疏浅，恐难胜任，不堪从命。</a:t>
              </a:r>
              <a:endParaRPr lang="zh-CN" altLang="en-US" sz="2400" b="1" dirty="0">
                <a:solidFill>
                  <a:sysClr val="windowText" lastClr="000000"/>
                </a:solidFill>
                <a:latin typeface="黑体" panose="02010609060101010101" pitchFamily="49" charset="-122"/>
                <a:ea typeface="黑体" panose="02010609060101010101" pitchFamily="49" charset="-122"/>
                <a:cs typeface="宋体" panose="02010600030101010101" pitchFamily="2" charset="-122"/>
                <a:sym typeface="+mn-ea"/>
              </a:endParaRPr>
            </a:p>
          </p:txBody>
        </p:sp>
        <p:sp>
          <p:nvSpPr>
            <p:cNvPr id="17" name="文本框 16"/>
            <p:cNvSpPr txBox="1"/>
            <p:nvPr>
              <p:custDataLst>
                <p:tags r:id="rId13"/>
              </p:custDataLst>
            </p:nvPr>
          </p:nvSpPr>
          <p:spPr>
            <a:xfrm>
              <a:off x="9125" y="8156"/>
              <a:ext cx="519" cy="1888"/>
            </a:xfrm>
            <a:prstGeom prst="rect">
              <a:avLst/>
            </a:prstGeom>
            <a:noFill/>
          </p:spPr>
          <p:txBody>
            <a:bodyPr wrap="square" rtlCol="0">
              <a:spAutoFit/>
            </a:bodyPr>
            <a:lstStyle/>
            <a:p>
              <a:pPr defTabSz="914400" fontAlgn="auto">
                <a:spcBef>
                  <a:spcPts val="0"/>
                </a:spcBef>
                <a:spcAft>
                  <a:spcPts val="0"/>
                </a:spcAft>
              </a:pPr>
              <a:r>
                <a:rPr lang="zh-CN" altLang="en-US" sz="2400" b="1" dirty="0">
                  <a:solidFill>
                    <a:prstClr val="black"/>
                  </a:solidFill>
                  <a:latin typeface="黑体" panose="02010609060101010101" pitchFamily="49" charset="-122"/>
                  <a:ea typeface="黑体" panose="02010609060101010101" pitchFamily="49" charset="-122"/>
                  <a:cs typeface="Arial" panose="020B0604020202020204"/>
                </a:rPr>
                <a:t>辜鸿铭</a:t>
              </a:r>
              <a:endParaRPr lang="zh-CN" altLang="en-US" sz="2400" b="1" dirty="0">
                <a:solidFill>
                  <a:prstClr val="black"/>
                </a:solidFill>
                <a:latin typeface="黑体" panose="02010609060101010101" pitchFamily="49" charset="-122"/>
                <a:ea typeface="黑体" panose="02010609060101010101" pitchFamily="49" charset="-122"/>
                <a:cs typeface="Arial" panose="020B0604020202020204"/>
              </a:endParaRPr>
            </a:p>
          </p:txBody>
        </p:sp>
      </p:grpSp>
      <p:sp>
        <p:nvSpPr>
          <p:cNvPr id="19" name="文本框 18"/>
          <p:cNvSpPr txBox="1"/>
          <p:nvPr>
            <p:custDataLst>
              <p:tags r:id="rId14"/>
            </p:custDataLst>
          </p:nvPr>
        </p:nvSpPr>
        <p:spPr>
          <a:xfrm>
            <a:off x="5759774" y="1655148"/>
            <a:ext cx="5969000" cy="469265"/>
          </a:xfrm>
          <a:prstGeom prst="rect">
            <a:avLst/>
          </a:prstGeom>
          <a:solidFill>
            <a:schemeClr val="accent5">
              <a:lumMod val="20000"/>
              <a:lumOff val="80000"/>
            </a:schemeClr>
          </a:solidFill>
        </p:spPr>
        <p:txBody>
          <a:bodyPr wrap="square" rtlCol="0" anchor="t">
            <a:noAutofit/>
          </a:bodyPr>
          <a:lstStyle/>
          <a:p>
            <a:r>
              <a:rPr lang="zh-CN" altLang="en-US" sz="2800" b="1" dirty="0">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sym typeface="+mn-ea"/>
              </a:rPr>
              <a:t>旧文学：</a:t>
            </a:r>
            <a:r>
              <a:rPr lang="en-US" altLang="en-US" sz="2800" b="1" dirty="0" err="1">
                <a:ln w="10160">
                  <a:solidFill>
                    <a:schemeClr val="accent5"/>
                  </a:solidFill>
                  <a:prstDash val="solid"/>
                </a:ln>
                <a:latin typeface="黑体" panose="02010609060101010101" pitchFamily="49" charset="-122"/>
                <a:ea typeface="黑体" panose="02010609060101010101" pitchFamily="49" charset="-122"/>
                <a:sym typeface="+mn-ea"/>
              </a:rPr>
              <a:t>陈腐、雕琢、艰涩</a:t>
            </a:r>
            <a:r>
              <a:rPr lang="en-US" altLang="en-US" sz="2800" b="1" dirty="0" err="1">
                <a:latin typeface="黑体" panose="02010609060101010101" pitchFamily="49" charset="-122"/>
                <a:ea typeface="黑体" panose="02010609060101010101" pitchFamily="49" charset="-122"/>
                <a:sym typeface="+mn-ea"/>
              </a:rPr>
              <a:t>的</a:t>
            </a:r>
            <a:r>
              <a:rPr lang="zh-CN" altLang="en-US" sz="2800" b="1" dirty="0">
                <a:effectLst>
                  <a:outerShdw blurRad="38100" dist="38100" dir="2700000">
                    <a:srgbClr val="000000"/>
                  </a:outerShdw>
                </a:effectLst>
                <a:latin typeface="黑体" panose="02010609060101010101" pitchFamily="49" charset="-122"/>
                <a:ea typeface="黑体" panose="02010609060101010101" pitchFamily="49" charset="-122"/>
                <a:sym typeface="+mn-ea"/>
              </a:rPr>
              <a:t>文言文</a:t>
            </a:r>
            <a:endParaRPr lang="zh-CN" altLang="en-US" sz="2800" b="1" dirty="0">
              <a:effectLst>
                <a:outerShdw blurRad="38100" dist="38100" dir="2700000">
                  <a:srgbClr val="000000"/>
                </a:outerShdw>
              </a:effectLst>
              <a:latin typeface="黑体" panose="02010609060101010101" pitchFamily="49" charset="-122"/>
              <a:ea typeface="黑体" panose="02010609060101010101" pitchFamily="49" charset="-122"/>
              <a:sym typeface="+mn-ea"/>
            </a:endParaRPr>
          </a:p>
        </p:txBody>
      </p:sp>
      <p:sp>
        <p:nvSpPr>
          <p:cNvPr id="20" name="文本框 19"/>
          <p:cNvSpPr txBox="1"/>
          <p:nvPr>
            <p:custDataLst>
              <p:tags r:id="rId15"/>
            </p:custDataLst>
          </p:nvPr>
        </p:nvSpPr>
        <p:spPr>
          <a:xfrm>
            <a:off x="5759774" y="3401883"/>
            <a:ext cx="5969000" cy="436880"/>
          </a:xfrm>
          <a:prstGeom prst="rect">
            <a:avLst/>
          </a:prstGeom>
          <a:solidFill>
            <a:schemeClr val="accent5">
              <a:lumMod val="20000"/>
              <a:lumOff val="80000"/>
            </a:schemeClr>
          </a:solidFill>
        </p:spPr>
        <p:txBody>
          <a:bodyPr wrap="square" rtlCol="0" anchor="t">
            <a:noAutofit/>
          </a:bodyPr>
          <a:lstStyle/>
          <a:p>
            <a:pPr lvl="0" algn="l">
              <a:buClrTx/>
              <a:buSzTx/>
              <a:buFontTx/>
            </a:pPr>
            <a:r>
              <a:rPr lang="zh-CN" altLang="en-US" sz="2800" b="1" dirty="0">
                <a:solidFill>
                  <a:srgbClr val="FF0000"/>
                </a:solidFill>
                <a:effectLst>
                  <a:outerShdw blurRad="38100" dist="38100" dir="2700000">
                    <a:srgbClr val="000000"/>
                  </a:outerShdw>
                </a:effectLst>
                <a:latin typeface="黑体" panose="02010609060101010101" pitchFamily="49" charset="-122"/>
                <a:ea typeface="黑体" panose="02010609060101010101" pitchFamily="49" charset="-122"/>
                <a:sym typeface="+mn-ea"/>
              </a:rPr>
              <a:t>新文学：</a:t>
            </a:r>
            <a:r>
              <a:rPr lang="en-US" altLang="en-US" sz="2800" b="1" dirty="0" err="1">
                <a:ln w="10160">
                  <a:solidFill>
                    <a:schemeClr val="accent5"/>
                  </a:solidFill>
                  <a:prstDash val="solid"/>
                </a:ln>
                <a:latin typeface="黑体" panose="02010609060101010101" pitchFamily="49" charset="-122"/>
                <a:ea typeface="黑体" panose="02010609060101010101" pitchFamily="49" charset="-122"/>
                <a:sym typeface="+mn-ea"/>
              </a:rPr>
              <a:t>新鲜、平易、通俗</a:t>
            </a:r>
            <a:r>
              <a:rPr lang="zh-CN" altLang="en-US" sz="2800" b="1" dirty="0">
                <a:solidFill>
                  <a:schemeClr val="tx1"/>
                </a:solidFill>
                <a:effectLst>
                  <a:outerShdw blurRad="38100" dist="38100" dir="2700000">
                    <a:srgbClr val="000000"/>
                  </a:outerShdw>
                </a:effectLst>
                <a:latin typeface="黑体" panose="02010609060101010101" pitchFamily="49" charset="-122"/>
                <a:ea typeface="黑体" panose="02010609060101010101" pitchFamily="49" charset="-122"/>
                <a:sym typeface="+mn-ea"/>
              </a:rPr>
              <a:t>的白话文</a:t>
            </a:r>
            <a:endParaRPr lang="zh-CN" altLang="en-US" sz="2800" b="1" dirty="0">
              <a:solidFill>
                <a:schemeClr val="tx1"/>
              </a:solidFill>
              <a:effectLst>
                <a:outerShdw blurRad="38100" dist="38100" dir="2700000">
                  <a:srgbClr val="000000"/>
                </a:outerShdw>
              </a:effectLst>
              <a:latin typeface="黑体" panose="02010609060101010101" pitchFamily="49" charset="-122"/>
              <a:ea typeface="黑体" panose="02010609060101010101" pitchFamily="49" charset="-122"/>
              <a:sym typeface="+mn-ea"/>
            </a:endParaRPr>
          </a:p>
        </p:txBody>
      </p:sp>
      <p:sp>
        <p:nvSpPr>
          <p:cNvPr id="21" name="文本框 40970"/>
          <p:cNvSpPr/>
          <p:nvPr>
            <p:custDataLst>
              <p:tags r:id="rId16"/>
            </p:custDataLst>
          </p:nvPr>
        </p:nvSpPr>
        <p:spPr>
          <a:xfrm>
            <a:off x="6257039" y="4475339"/>
            <a:ext cx="4974470" cy="1015715"/>
          </a:xfrm>
          <a:prstGeom prst="rect">
            <a:avLst/>
          </a:prstGeom>
          <a:solidFill>
            <a:schemeClr val="accent6">
              <a:lumMod val="20000"/>
              <a:lumOff val="80000"/>
            </a:schemeClr>
          </a:solidFill>
          <a:ln w="3175" cap="flat" cmpd="thickThin">
            <a:solidFill>
              <a:schemeClr val="tx1"/>
            </a:solidFill>
            <a:prstDash val="solid"/>
            <a:miter/>
            <a:headEnd type="none" w="med" len="med"/>
            <a:tailEnd type="none" w="med" len="med"/>
          </a:ln>
          <a:effectLst>
            <a:outerShdw dist="242633" dir="2827265" algn="ctr" rotWithShape="0">
              <a:schemeClr val="bg2">
                <a:alpha val="50000"/>
              </a:schemeClr>
            </a:outerShdw>
          </a:effectLst>
        </p:spPr>
        <p:txBody>
          <a:bodyPr anchor="t"/>
          <a:lstStyle/>
          <a:p>
            <a:pPr algn="l" fontAlgn="ctr">
              <a:lnSpc>
                <a:spcPct val="110000"/>
              </a:lnSpc>
            </a:pPr>
            <a:r>
              <a:rPr lang="zh-CN" altLang="en-US" sz="2800" dirty="0">
                <a:latin typeface="黑体" panose="02010609060101010101" pitchFamily="49" charset="-122"/>
                <a:ea typeface="黑体" panose="02010609060101010101" pitchFamily="49" charset="-122"/>
              </a:rPr>
              <a:t>影响：提倡白话文，有利于新思想新文化的传播。</a:t>
            </a:r>
            <a:r>
              <a:rPr lang="zh-CN" altLang="en-US" sz="2800" b="1" dirty="0">
                <a:latin typeface="黑体" panose="02010609060101010101" pitchFamily="49" charset="-122"/>
                <a:ea typeface="黑体" panose="02010609060101010101" pitchFamily="49" charset="-122"/>
              </a:rPr>
              <a:t> </a:t>
            </a:r>
            <a:endParaRPr lang="zh-CN" altLang="en-US" sz="2800" b="1" dirty="0">
              <a:latin typeface="黑体" panose="02010609060101010101" pitchFamily="49" charset="-122"/>
              <a:ea typeface="黑体" panose="02010609060101010101" pitchFamily="49" charset="-122"/>
            </a:endParaRPr>
          </a:p>
        </p:txBody>
      </p:sp>
      <p:sp>
        <p:nvSpPr>
          <p:cNvPr id="34" name="文本框 33"/>
          <p:cNvSpPr txBox="1"/>
          <p:nvPr>
            <p:custDataLst>
              <p:tags r:id="rId17"/>
            </p:custDataLst>
          </p:nvPr>
        </p:nvSpPr>
        <p:spPr>
          <a:xfrm>
            <a:off x="3049746" y="1016138"/>
            <a:ext cx="6219190" cy="583565"/>
          </a:xfrm>
          <a:prstGeom prst="rect">
            <a:avLst/>
          </a:prstGeom>
          <a:solidFill>
            <a:srgbClr val="FFC000"/>
          </a:solidFill>
          <a:effectLst>
            <a:outerShdw blurRad="76200" dir="13500000" sy="23000" kx="1200000" algn="br" rotWithShape="0">
              <a:prstClr val="black">
                <a:alpha val="20000"/>
              </a:prstClr>
            </a:outerShdw>
          </a:effectLst>
        </p:spPr>
        <p:txBody>
          <a:bodyPr wrap="square" rtlCol="0">
            <a:spAutoFit/>
          </a:bodyPr>
          <a:lstStyle/>
          <a:p>
            <a:r>
              <a:rPr lang="zh-CN" altLang="en-US" sz="3200" dirty="0">
                <a:latin typeface="黑体" panose="02010609060101010101" pitchFamily="49" charset="-122"/>
                <a:ea typeface="黑体" panose="02010609060101010101" pitchFamily="49" charset="-122"/>
                <a:cs typeface="方正仿宋_GB2312" panose="02000000000000000000" charset="-122"/>
              </a:rPr>
              <a:t>（</a:t>
            </a:r>
            <a:r>
              <a:rPr lang="en-US" altLang="zh-CN" sz="3200" dirty="0">
                <a:latin typeface="黑体" panose="02010609060101010101" pitchFamily="49" charset="-122"/>
                <a:ea typeface="黑体" panose="02010609060101010101" pitchFamily="49" charset="-122"/>
                <a:cs typeface="方正仿宋_GB2312" panose="02000000000000000000" charset="-122"/>
              </a:rPr>
              <a:t>3</a:t>
            </a:r>
            <a:r>
              <a:rPr lang="zh-CN" altLang="en-US" sz="3200" dirty="0">
                <a:latin typeface="黑体" panose="02010609060101010101" pitchFamily="49" charset="-122"/>
                <a:ea typeface="黑体" panose="02010609060101010101" pitchFamily="49" charset="-122"/>
                <a:cs typeface="方正仿宋_GB2312" panose="02000000000000000000" charset="-122"/>
              </a:rPr>
              <a:t>）文学革命：提倡民主与科学</a:t>
            </a:r>
            <a:endParaRPr lang="zh-CN" altLang="en-US" sz="3200" dirty="0">
              <a:latin typeface="黑体" panose="02010609060101010101" pitchFamily="49" charset="-122"/>
              <a:ea typeface="黑体" panose="02010609060101010101" pitchFamily="49" charset="-122"/>
              <a:cs typeface="方正仿宋_GB2312" panose="02000000000000000000" charset="-122"/>
            </a:endParaRPr>
          </a:p>
        </p:txBody>
      </p:sp>
      <p:sp>
        <p:nvSpPr>
          <p:cNvPr id="6" name="文本框 5"/>
          <p:cNvSpPr txBox="1"/>
          <p:nvPr>
            <p:custDataLst>
              <p:tags r:id="rId18"/>
            </p:custDataLst>
          </p:nvPr>
        </p:nvSpPr>
        <p:spPr>
          <a:xfrm>
            <a:off x="410353" y="953757"/>
            <a:ext cx="1917065" cy="645160"/>
          </a:xfrm>
          <a:prstGeom prst="rect">
            <a:avLst/>
          </a:prstGeom>
          <a:noFill/>
        </p:spPr>
        <p:txBody>
          <a:bodyPr wrap="square" rtlCol="0">
            <a:spAutoFit/>
          </a:bodyPr>
          <a:lstStyle/>
          <a:p>
            <a:r>
              <a:rPr lang="en-US" sz="3600" dirty="0">
                <a:latin typeface="黑体" panose="02010609060101010101" pitchFamily="49" charset="-122"/>
                <a:ea typeface="黑体" panose="02010609060101010101" pitchFamily="49" charset="-122"/>
                <a:cs typeface="蝶飞行楷" panose="02010609000101010101" charset="-122"/>
              </a:rPr>
              <a:t>2.</a:t>
            </a:r>
            <a:r>
              <a:rPr lang="zh-CN" altLang="en-US" sz="3600" dirty="0">
                <a:latin typeface="黑体" panose="02010609060101010101" pitchFamily="49" charset="-122"/>
                <a:ea typeface="黑体" panose="02010609060101010101" pitchFamily="49" charset="-122"/>
                <a:cs typeface="蝶飞行楷" panose="02010609000101010101" charset="-122"/>
              </a:rPr>
              <a:t>内容</a:t>
            </a:r>
            <a:endParaRPr lang="zh-CN" altLang="en-US" sz="3600" dirty="0">
              <a:latin typeface="黑体" panose="02010609060101010101" pitchFamily="49" charset="-122"/>
              <a:ea typeface="黑体" panose="02010609060101010101" pitchFamily="49" charset="-122"/>
              <a:cs typeface="蝶飞行楷" panose="02010609000101010101" charset="-122"/>
            </a:endParaRPr>
          </a:p>
        </p:txBody>
      </p:sp>
      <p:sp>
        <p:nvSpPr>
          <p:cNvPr id="22" name="文本框 13"/>
          <p:cNvSpPr txBox="1"/>
          <p:nvPr>
            <p:custDataLst>
              <p:tags r:id="rId19"/>
            </p:custDataLst>
          </p:nvPr>
        </p:nvSpPr>
        <p:spPr>
          <a:xfrm>
            <a:off x="3380105" y="171452"/>
            <a:ext cx="3846993"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二、新文化运动之内容</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childTnLst>
                                    <p:set>
                                      <p:cBhvr additive="base">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9" grpId="1" animBg="1"/>
      <p:bldP spid="20" grpId="0" bldLvl="0" animBg="1"/>
      <p:bldP spid="20" grpId="1" animBg="1"/>
      <p:bldP spid="21" grpId="0" bldLvl="0" animBg="1"/>
      <p:bldP spid="3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内容占位符 2"/>
          <p:cNvSpPr txBox="1"/>
          <p:nvPr>
            <p:custDataLst>
              <p:tags r:id="rId1"/>
            </p:custDataLst>
          </p:nvPr>
        </p:nvSpPr>
        <p:spPr>
          <a:xfrm>
            <a:off x="675478" y="1377708"/>
            <a:ext cx="8979547" cy="4986531"/>
          </a:xfrm>
          <a:prstGeom prst="rect">
            <a:avLst/>
          </a:prstGeom>
          <a:ln>
            <a:solidFill>
              <a:srgbClr val="FFC000"/>
            </a:solidFill>
          </a:ln>
          <a:effectLst>
            <a:outerShdw blurRad="50800" dist="38100" dir="5400000" algn="t"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vert="horz" lIns="91440" tIns="45720" rIns="91440" bIns="45720" rtlCol="0">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chemeClr val="dk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chemeClr val="dk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dk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dk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dk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dk1"/>
                </a:solidFill>
                <a:latin typeface="+mn-lt"/>
                <a:ea typeface="+mn-ea"/>
                <a:cs typeface="+mn-cs"/>
              </a:defRPr>
            </a:lvl9pPr>
          </a:lstStyle>
          <a:p>
            <a:pPr marL="0" indent="0" algn="ctr">
              <a:buNone/>
            </a:pP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新青年</a:t>
            </a:r>
            <a:r>
              <a:rPr lang="en-US" altLang="zh-CN" dirty="0">
                <a:latin typeface="黑体" panose="02010609060101010101" pitchFamily="49" charset="-122"/>
                <a:ea typeface="黑体" panose="02010609060101010101" pitchFamily="49" charset="-122"/>
                <a:cs typeface="黑体" panose="02010609060101010101" pitchFamily="49" charset="-122"/>
              </a:rPr>
              <a:t>》</a:t>
            </a:r>
            <a:r>
              <a:rPr lang="zh-CN" altLang="en-US" dirty="0">
                <a:latin typeface="黑体" panose="02010609060101010101" pitchFamily="49" charset="-122"/>
                <a:ea typeface="黑体" panose="02010609060101010101" pitchFamily="49" charset="-122"/>
                <a:cs typeface="黑体" panose="02010609060101010101" pitchFamily="49" charset="-122"/>
              </a:rPr>
              <a:t>索引</a:t>
            </a:r>
            <a:endParaRPr lang="en-US" altLang="zh-CN"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一个贞烈的女孩子</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（夬庵）</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第七卷</a:t>
            </a:r>
            <a:r>
              <a:rPr lang="en-US" altLang="zh-CN" sz="2400" dirty="0">
                <a:latin typeface="黑体" panose="02010609060101010101" pitchFamily="49" charset="-122"/>
                <a:ea typeface="黑体" panose="02010609060101010101" pitchFamily="49" charset="-122"/>
                <a:cs typeface="黑体" panose="02010609060101010101" pitchFamily="49" charset="-122"/>
              </a:rPr>
              <a:t>2</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我之节烈观</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（鲁迅）</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第五卷</a:t>
            </a:r>
            <a:r>
              <a:rPr lang="en-US" altLang="zh-CN" sz="2400" dirty="0">
                <a:latin typeface="黑体" panose="02010609060101010101" pitchFamily="49" charset="-122"/>
                <a:ea typeface="黑体" panose="02010609060101010101" pitchFamily="49" charset="-122"/>
                <a:cs typeface="黑体" panose="02010609060101010101" pitchFamily="49" charset="-122"/>
              </a:rPr>
              <a:t>2</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吃人与礼教</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（鲁迅）</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第六卷</a:t>
            </a:r>
            <a:r>
              <a:rPr lang="en-US" altLang="zh-CN" sz="2400" dirty="0">
                <a:latin typeface="黑体" panose="02010609060101010101" pitchFamily="49" charset="-122"/>
                <a:ea typeface="黑体" panose="02010609060101010101" pitchFamily="49" charset="-122"/>
                <a:cs typeface="黑体" panose="02010609060101010101" pitchFamily="49" charset="-122"/>
              </a:rPr>
              <a:t>6</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袁世凯复活</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（陈独秀）</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400" dirty="0">
                <a:latin typeface="黑体" panose="02010609060101010101" pitchFamily="49" charset="-122"/>
                <a:ea typeface="黑体" panose="02010609060101010101" pitchFamily="49" charset="-122"/>
                <a:cs typeface="黑体" panose="02010609060101010101" pitchFamily="49" charset="-122"/>
              </a:rPr>
              <a:t>4</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药</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（鲁迅）</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第六卷</a:t>
            </a:r>
            <a:r>
              <a:rPr lang="en-US" altLang="zh-CN" sz="2400" dirty="0">
                <a:latin typeface="黑体" panose="02010609060101010101" pitchFamily="49" charset="-122"/>
                <a:ea typeface="黑体" panose="02010609060101010101" pitchFamily="49" charset="-122"/>
                <a:cs typeface="黑体" panose="02010609060101010101" pitchFamily="49" charset="-122"/>
              </a:rPr>
              <a:t>5</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科学的起源和效果</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（王星拱）</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第七卷</a:t>
            </a:r>
            <a:r>
              <a:rPr lang="en-US" altLang="zh-CN" sz="2400" dirty="0">
                <a:latin typeface="黑体" panose="02010609060101010101" pitchFamily="49" charset="-122"/>
                <a:ea typeface="黑体" panose="02010609060101010101" pitchFamily="49" charset="-122"/>
                <a:cs typeface="黑体" panose="02010609060101010101" pitchFamily="49" charset="-122"/>
              </a:rPr>
              <a:t>1</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文学改良刍议</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（胡适）</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400" dirty="0">
                <a:latin typeface="黑体" panose="02010609060101010101" pitchFamily="49" charset="-122"/>
                <a:ea typeface="黑体" panose="02010609060101010101" pitchFamily="49" charset="-122"/>
                <a:cs typeface="黑体" panose="02010609060101010101" pitchFamily="49" charset="-122"/>
              </a:rPr>
              <a:t>5</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白话诗八首</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（胡适）</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400" dirty="0">
                <a:latin typeface="黑体" panose="02010609060101010101" pitchFamily="49" charset="-122"/>
                <a:ea typeface="黑体" panose="02010609060101010101" pitchFamily="49" charset="-122"/>
                <a:cs typeface="黑体" panose="02010609060101010101" pitchFamily="49" charset="-122"/>
              </a:rPr>
              <a:t>6</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文学革命论</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（陈独秀）</a:t>
            </a:r>
            <a:r>
              <a:rPr lang="en-US" altLang="zh-CN" sz="2400" dirty="0">
                <a:latin typeface="黑体" panose="02010609060101010101" pitchFamily="49" charset="-122"/>
                <a:ea typeface="黑体" panose="02010609060101010101" pitchFamily="49" charset="-122"/>
                <a:cs typeface="黑体" panose="02010609060101010101" pitchFamily="49" charset="-122"/>
              </a:rPr>
              <a:t>……………………</a:t>
            </a:r>
            <a:r>
              <a:rPr lang="zh-CN" altLang="en-US" sz="2400" dirty="0">
                <a:latin typeface="黑体" panose="02010609060101010101" pitchFamily="49" charset="-122"/>
                <a:ea typeface="黑体" panose="02010609060101010101" pitchFamily="49" charset="-122"/>
                <a:cs typeface="黑体" panose="02010609060101010101" pitchFamily="49" charset="-122"/>
              </a:rPr>
              <a:t>第二卷</a:t>
            </a:r>
            <a:r>
              <a:rPr lang="en-US" altLang="zh-CN" sz="2400" dirty="0">
                <a:latin typeface="黑体" panose="02010609060101010101" pitchFamily="49" charset="-122"/>
                <a:ea typeface="黑体" panose="02010609060101010101" pitchFamily="49" charset="-122"/>
                <a:cs typeface="黑体" panose="02010609060101010101" pitchFamily="49" charset="-122"/>
              </a:rPr>
              <a:t>6</a:t>
            </a:r>
            <a:r>
              <a:rPr lang="zh-CN" altLang="en-US" sz="2400" dirty="0">
                <a:latin typeface="黑体" panose="02010609060101010101" pitchFamily="49" charset="-122"/>
                <a:ea typeface="黑体" panose="02010609060101010101" pitchFamily="49" charset="-122"/>
                <a:cs typeface="黑体" panose="02010609060101010101" pitchFamily="49" charset="-122"/>
              </a:rPr>
              <a:t>号</a:t>
            </a: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a:p>
            <a:pPr marL="0" indent="0">
              <a:buNone/>
            </a:pPr>
            <a:endParaRPr lang="en-US" altLang="zh-CN" sz="2400" dirty="0">
              <a:latin typeface="黑体" panose="02010609060101010101" pitchFamily="49" charset="-122"/>
              <a:ea typeface="黑体" panose="02010609060101010101" pitchFamily="49" charset="-122"/>
              <a:cs typeface="黑体" panose="02010609060101010101" pitchFamily="49" charset="-122"/>
            </a:endParaRPr>
          </a:p>
        </p:txBody>
      </p:sp>
      <p:pic>
        <p:nvPicPr>
          <p:cNvPr id="13" name="内容占位符 5"/>
          <p:cNvPicPr>
            <a:picLocks noChangeAspect="1"/>
          </p:cNvPicPr>
          <p:nvPr>
            <p:custDataLst>
              <p:tags r:id="rId2"/>
            </p:custDataLst>
          </p:nvPr>
        </p:nvPicPr>
        <p:blipFill>
          <a:blip r:embed="rId3" cstate="print">
            <a:extLst>
              <a:ext uri="{28A0092B-C50C-407E-A947-70E740481C1C}">
                <a14:useLocalDpi xmlns:a14="http://schemas.microsoft.com/office/drawing/2010/main" val="0"/>
              </a:ext>
            </a:extLst>
          </a:blip>
          <a:stretch>
            <a:fillRect/>
          </a:stretch>
        </p:blipFill>
        <p:spPr>
          <a:xfrm>
            <a:off x="10324465" y="960120"/>
            <a:ext cx="1495425" cy="205549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5" name="矩形 14"/>
          <p:cNvSpPr/>
          <p:nvPr>
            <p:custDataLst>
              <p:tags r:id="rId4"/>
            </p:custDataLst>
          </p:nvPr>
        </p:nvSpPr>
        <p:spPr>
          <a:xfrm>
            <a:off x="6123011" y="1807103"/>
            <a:ext cx="3517749" cy="1101102"/>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抨击旧道德</a:t>
            </a:r>
            <a:endParaRPr lang="en-US" altLang="zh-CN"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和旧文化</a:t>
            </a:r>
            <a:endParaRPr lang="zh-CN" altLang="en-US" sz="2800" dirty="0">
              <a:latin typeface="黑体" panose="02010609060101010101" pitchFamily="49" charset="-122"/>
              <a:ea typeface="黑体" panose="02010609060101010101" pitchFamily="49" charset="-122"/>
            </a:endParaRPr>
          </a:p>
        </p:txBody>
      </p:sp>
      <p:sp>
        <p:nvSpPr>
          <p:cNvPr id="16" name="矩形 15"/>
          <p:cNvSpPr/>
          <p:nvPr>
            <p:custDataLst>
              <p:tags r:id="rId5"/>
            </p:custDataLst>
          </p:nvPr>
        </p:nvSpPr>
        <p:spPr>
          <a:xfrm>
            <a:off x="811200" y="4804219"/>
            <a:ext cx="3690053" cy="135214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8" name="矩形 17"/>
          <p:cNvSpPr/>
          <p:nvPr>
            <p:custDataLst>
              <p:tags r:id="rId6"/>
            </p:custDataLst>
          </p:nvPr>
        </p:nvSpPr>
        <p:spPr>
          <a:xfrm>
            <a:off x="6123011" y="3386749"/>
            <a:ext cx="3517749" cy="1101102"/>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提倡</a:t>
            </a:r>
            <a:r>
              <a:rPr lang="zh-CN" altLang="en-US" sz="2800" dirty="0">
                <a:solidFill>
                  <a:schemeClr val="accent2">
                    <a:lumMod val="75000"/>
                  </a:schemeClr>
                </a:solidFill>
                <a:latin typeface="黑体" panose="02010609060101010101" pitchFamily="49" charset="-122"/>
                <a:ea typeface="黑体" panose="02010609060101010101" pitchFamily="49" charset="-122"/>
              </a:rPr>
              <a:t>民主</a:t>
            </a:r>
            <a:r>
              <a:rPr lang="zh-CN" altLang="en-US" sz="2800" dirty="0">
                <a:latin typeface="黑体" panose="02010609060101010101" pitchFamily="49" charset="-122"/>
                <a:ea typeface="黑体" panose="02010609060101010101" pitchFamily="49" charset="-122"/>
              </a:rPr>
              <a:t>、</a:t>
            </a:r>
            <a:r>
              <a:rPr lang="zh-CN" altLang="en-US" sz="2800" dirty="0">
                <a:solidFill>
                  <a:schemeClr val="accent2">
                    <a:lumMod val="75000"/>
                  </a:schemeClr>
                </a:solidFill>
                <a:latin typeface="黑体" panose="02010609060101010101" pitchFamily="49" charset="-122"/>
                <a:ea typeface="黑体" panose="02010609060101010101" pitchFamily="49" charset="-122"/>
              </a:rPr>
              <a:t>科学</a:t>
            </a:r>
            <a:endParaRPr lang="zh-CN" altLang="en-US"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  反对专制、迷信</a:t>
            </a:r>
            <a:endParaRPr lang="zh-CN" altLang="en-US" sz="2800" dirty="0">
              <a:latin typeface="黑体" panose="02010609060101010101" pitchFamily="49" charset="-122"/>
              <a:ea typeface="黑体" panose="02010609060101010101" pitchFamily="49" charset="-122"/>
            </a:endParaRPr>
          </a:p>
        </p:txBody>
      </p:sp>
      <p:sp>
        <p:nvSpPr>
          <p:cNvPr id="19" name="矩形 18"/>
          <p:cNvSpPr/>
          <p:nvPr>
            <p:custDataLst>
              <p:tags r:id="rId7"/>
            </p:custDataLst>
          </p:nvPr>
        </p:nvSpPr>
        <p:spPr>
          <a:xfrm>
            <a:off x="6123011" y="5022736"/>
            <a:ext cx="3517749" cy="1101102"/>
          </a:xfrm>
          <a:prstGeom prst="rect">
            <a:avLst/>
          </a:prstGeom>
          <a:solidFill>
            <a:srgbClr val="FFC000"/>
          </a:solidFill>
        </p:spPr>
        <p:style>
          <a:lnRef idx="1">
            <a:schemeClr val="accent4"/>
          </a:lnRef>
          <a:fillRef idx="2">
            <a:schemeClr val="accent4"/>
          </a:fillRef>
          <a:effectRef idx="1">
            <a:schemeClr val="accent4"/>
          </a:effectRef>
          <a:fontRef idx="minor">
            <a:schemeClr val="dk1"/>
          </a:fontRef>
        </p:style>
        <p:txBody>
          <a:bodyPr rtlCol="0" anchor="ctr"/>
          <a:lstStyle/>
          <a:p>
            <a:pPr algn="ct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推倒旧文学  </a:t>
            </a:r>
            <a:endParaRPr lang="zh-CN" altLang="en-US" sz="2800" dirty="0">
              <a:latin typeface="黑体" panose="02010609060101010101" pitchFamily="49" charset="-122"/>
              <a:ea typeface="黑体" panose="02010609060101010101" pitchFamily="49" charset="-122"/>
            </a:endParaRPr>
          </a:p>
          <a:p>
            <a:pPr algn="ctr"/>
            <a:r>
              <a:rPr lang="zh-CN" altLang="en-US" sz="2800" dirty="0">
                <a:latin typeface="黑体" panose="02010609060101010101" pitchFamily="49" charset="-122"/>
                <a:ea typeface="黑体" panose="02010609060101010101" pitchFamily="49" charset="-122"/>
              </a:rPr>
              <a:t>  倡导白话文</a:t>
            </a:r>
            <a:endParaRPr lang="zh-CN" altLang="en-US" sz="2800" dirty="0">
              <a:latin typeface="黑体" panose="02010609060101010101" pitchFamily="49" charset="-122"/>
              <a:ea typeface="黑体" panose="02010609060101010101" pitchFamily="49" charset="-122"/>
            </a:endParaRPr>
          </a:p>
        </p:txBody>
      </p:sp>
      <p:sp>
        <p:nvSpPr>
          <p:cNvPr id="20" name="矩形 19"/>
          <p:cNvSpPr/>
          <p:nvPr>
            <p:custDataLst>
              <p:tags r:id="rId8"/>
            </p:custDataLst>
          </p:nvPr>
        </p:nvSpPr>
        <p:spPr>
          <a:xfrm>
            <a:off x="10465907" y="2230074"/>
            <a:ext cx="622495" cy="1814830"/>
          </a:xfrm>
          <a:prstGeom prst="rect">
            <a:avLst/>
          </a:prstGeom>
          <a:solidFill>
            <a:srgbClr val="ED7D31"/>
          </a:solid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zh-CN" altLang="en-US" sz="2800" dirty="0">
                <a:solidFill>
                  <a:prstClr val="black"/>
                </a:solidFill>
                <a:latin typeface="黑体" panose="02010609060101010101" pitchFamily="49" charset="-122"/>
                <a:ea typeface="黑体" panose="02010609060101010101" pitchFamily="49" charset="-122"/>
              </a:rPr>
              <a:t>思</a:t>
            </a:r>
            <a:endParaRPr lang="en-US" altLang="zh-CN" sz="2800" dirty="0">
              <a:solidFill>
                <a:prstClr val="black"/>
              </a:solidFill>
              <a:latin typeface="黑体" panose="02010609060101010101" pitchFamily="49" charset="-122"/>
              <a:ea typeface="黑体" panose="02010609060101010101" pitchFamily="49" charset="-122"/>
            </a:endParaRPr>
          </a:p>
          <a:p>
            <a:pPr algn="ctr"/>
            <a:r>
              <a:rPr lang="zh-CN" altLang="en-US" sz="2800" dirty="0">
                <a:solidFill>
                  <a:prstClr val="black"/>
                </a:solidFill>
                <a:latin typeface="黑体" panose="02010609060101010101" pitchFamily="49" charset="-122"/>
                <a:ea typeface="黑体" panose="02010609060101010101" pitchFamily="49" charset="-122"/>
              </a:rPr>
              <a:t>想</a:t>
            </a:r>
            <a:endParaRPr lang="en-US" altLang="zh-CN" sz="2800" dirty="0">
              <a:solidFill>
                <a:prstClr val="black"/>
              </a:solidFill>
              <a:latin typeface="黑体" panose="02010609060101010101" pitchFamily="49" charset="-122"/>
              <a:ea typeface="黑体" panose="02010609060101010101" pitchFamily="49" charset="-122"/>
            </a:endParaRPr>
          </a:p>
          <a:p>
            <a:pPr algn="ctr"/>
            <a:r>
              <a:rPr lang="zh-CN" altLang="en-US" sz="2800" dirty="0">
                <a:solidFill>
                  <a:prstClr val="black"/>
                </a:solidFill>
                <a:latin typeface="黑体" panose="02010609060101010101" pitchFamily="49" charset="-122"/>
                <a:ea typeface="黑体" panose="02010609060101010101" pitchFamily="49" charset="-122"/>
              </a:rPr>
              <a:t>革</a:t>
            </a:r>
            <a:endParaRPr lang="en-US" altLang="zh-CN" sz="2800" dirty="0">
              <a:solidFill>
                <a:prstClr val="black"/>
              </a:solidFill>
              <a:latin typeface="黑体" panose="02010609060101010101" pitchFamily="49" charset="-122"/>
              <a:ea typeface="黑体" panose="02010609060101010101" pitchFamily="49" charset="-122"/>
            </a:endParaRPr>
          </a:p>
          <a:p>
            <a:pPr algn="ctr"/>
            <a:r>
              <a:rPr lang="zh-CN" altLang="en-US" sz="2800" dirty="0">
                <a:solidFill>
                  <a:prstClr val="black"/>
                </a:solidFill>
                <a:latin typeface="黑体" panose="02010609060101010101" pitchFamily="49" charset="-122"/>
                <a:ea typeface="黑体" panose="02010609060101010101" pitchFamily="49" charset="-122"/>
              </a:rPr>
              <a:t>命</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21" name="右大括号 20"/>
          <p:cNvSpPr/>
          <p:nvPr>
            <p:custDataLst>
              <p:tags r:id="rId9"/>
            </p:custDataLst>
          </p:nvPr>
        </p:nvSpPr>
        <p:spPr>
          <a:xfrm>
            <a:off x="9640760" y="2489645"/>
            <a:ext cx="808547" cy="1381328"/>
          </a:xfrm>
          <a:prstGeom prst="rightBrace">
            <a:avLst>
              <a:gd name="adj1" fmla="val 28786"/>
              <a:gd name="adj2" fmla="val 50000"/>
            </a:avLst>
          </a:prstGeom>
          <a:ln w="3492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cxnSp>
        <p:nvCxnSpPr>
          <p:cNvPr id="22" name="直接箭头连接符 21"/>
          <p:cNvCxnSpPr/>
          <p:nvPr>
            <p:custDataLst>
              <p:tags r:id="rId10"/>
            </p:custDataLst>
          </p:nvPr>
        </p:nvCxnSpPr>
        <p:spPr>
          <a:xfrm>
            <a:off x="9655025" y="5649972"/>
            <a:ext cx="794282" cy="0"/>
          </a:xfrm>
          <a:prstGeom prst="straightConnector1">
            <a:avLst/>
          </a:prstGeom>
          <a:ln w="412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3" name="矩形 22"/>
          <p:cNvSpPr/>
          <p:nvPr>
            <p:custDataLst>
              <p:tags r:id="rId11"/>
            </p:custDataLst>
          </p:nvPr>
        </p:nvSpPr>
        <p:spPr>
          <a:xfrm>
            <a:off x="838986" y="1750762"/>
            <a:ext cx="4458878" cy="273708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24" name="矩形 23"/>
          <p:cNvSpPr/>
          <p:nvPr>
            <p:custDataLst>
              <p:tags r:id="rId12"/>
            </p:custDataLst>
          </p:nvPr>
        </p:nvSpPr>
        <p:spPr>
          <a:xfrm>
            <a:off x="10449307" y="4665346"/>
            <a:ext cx="622495" cy="1814830"/>
          </a:xfrm>
          <a:prstGeom prst="rect">
            <a:avLst/>
          </a:prstGeom>
          <a:solidFill>
            <a:schemeClr val="accent2">
              <a:lumMod val="40000"/>
              <a:lumOff val="60000"/>
            </a:scheme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zh-CN" altLang="en-US" sz="2800" dirty="0">
                <a:solidFill>
                  <a:prstClr val="black"/>
                </a:solidFill>
                <a:latin typeface="黑体" panose="02010609060101010101" pitchFamily="49" charset="-122"/>
                <a:ea typeface="黑体" panose="02010609060101010101" pitchFamily="49" charset="-122"/>
              </a:rPr>
              <a:t>文学</a:t>
            </a:r>
            <a:endParaRPr lang="en-US" altLang="zh-CN" sz="2800" dirty="0">
              <a:solidFill>
                <a:prstClr val="black"/>
              </a:solidFill>
              <a:latin typeface="黑体" panose="02010609060101010101" pitchFamily="49" charset="-122"/>
              <a:ea typeface="黑体" panose="02010609060101010101" pitchFamily="49" charset="-122"/>
            </a:endParaRPr>
          </a:p>
          <a:p>
            <a:pPr algn="ctr"/>
            <a:r>
              <a:rPr lang="zh-CN" altLang="en-US" sz="2800" dirty="0">
                <a:solidFill>
                  <a:prstClr val="black"/>
                </a:solidFill>
                <a:latin typeface="黑体" panose="02010609060101010101" pitchFamily="49" charset="-122"/>
                <a:ea typeface="黑体" panose="02010609060101010101" pitchFamily="49" charset="-122"/>
              </a:rPr>
              <a:t>革</a:t>
            </a:r>
            <a:endParaRPr lang="en-US" altLang="zh-CN" sz="2800" dirty="0">
              <a:solidFill>
                <a:prstClr val="black"/>
              </a:solidFill>
              <a:latin typeface="黑体" panose="02010609060101010101" pitchFamily="49" charset="-122"/>
              <a:ea typeface="黑体" panose="02010609060101010101" pitchFamily="49" charset="-122"/>
            </a:endParaRPr>
          </a:p>
          <a:p>
            <a:pPr algn="ctr"/>
            <a:r>
              <a:rPr lang="zh-CN" altLang="en-US" sz="2800" dirty="0">
                <a:solidFill>
                  <a:prstClr val="black"/>
                </a:solidFill>
                <a:latin typeface="黑体" panose="02010609060101010101" pitchFamily="49" charset="-122"/>
                <a:ea typeface="黑体" panose="02010609060101010101" pitchFamily="49" charset="-122"/>
              </a:rPr>
              <a:t>命</a:t>
            </a:r>
            <a:endParaRPr lang="zh-CN" altLang="en-US" sz="2800" dirty="0">
              <a:solidFill>
                <a:prstClr val="black"/>
              </a:solidFill>
              <a:latin typeface="黑体" panose="02010609060101010101" pitchFamily="49" charset="-122"/>
              <a:ea typeface="黑体" panose="02010609060101010101" pitchFamily="49" charset="-122"/>
            </a:endParaRPr>
          </a:p>
        </p:txBody>
      </p:sp>
      <p:sp>
        <p:nvSpPr>
          <p:cNvPr id="14" name="文本框 13"/>
          <p:cNvSpPr txBox="1"/>
          <p:nvPr>
            <p:custDataLst>
              <p:tags r:id="rId13"/>
            </p:custDataLst>
          </p:nvPr>
        </p:nvSpPr>
        <p:spPr>
          <a:xfrm>
            <a:off x="3380105" y="171452"/>
            <a:ext cx="3846993"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二、新文化运动之内容</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8" grpId="0" bldLvl="0" animBg="1"/>
      <p:bldP spid="19" grpId="0" bldLvl="0" animBg="1"/>
      <p:bldP spid="20" grpId="0" bldLvl="0" animBg="1"/>
      <p:bldP spid="21" grpId="0" bldLvl="0" animBg="1"/>
      <p:bldP spid="2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422703" y="1896372"/>
            <a:ext cx="2580005" cy="1861185"/>
          </a:xfrm>
          <a:prstGeom prst="rect">
            <a:avLst/>
          </a:prstGeom>
          <a:noFill/>
        </p:spPr>
        <p:txBody>
          <a:bodyPr wrap="square" rtlCol="0">
            <a:spAutoFit/>
          </a:bodyPr>
          <a:lstStyle/>
          <a:p>
            <a:pPr algn="l">
              <a:spcBef>
                <a:spcPts val="0"/>
              </a:spcBef>
              <a:spcAft>
                <a:spcPts val="0"/>
              </a:spcAft>
              <a:buClrTx/>
              <a:buSzTx/>
              <a:buFontTx/>
              <a:defRPr/>
            </a:pPr>
            <a:r>
              <a:rPr lang="zh-CN" altLang="en-US" sz="11500" noProof="0" dirty="0">
                <a:ln>
                  <a:noFill/>
                </a:ln>
                <a:solidFill>
                  <a:prstClr val="black"/>
                </a:solidFill>
                <a:effectLst>
                  <a:outerShdw blurRad="50800" dist="38100" dir="2700000" algn="tl" rotWithShape="0">
                    <a:prstClr val="black">
                      <a:alpha val="40000"/>
                    </a:prstClr>
                  </a:outerShdw>
                </a:effectLst>
                <a:uLnTx/>
                <a:uFillTx/>
                <a:latin typeface="汉仪程行简" panose="00020600040101010101" charset="-122"/>
                <a:ea typeface="汉仪程行简" panose="00020600040101010101" charset="-122"/>
              </a:rPr>
              <a:t>叁</a:t>
            </a:r>
            <a:endParaRPr lang="zh-CN" altLang="en-US" sz="11500" noProof="0" dirty="0">
              <a:ln>
                <a:noFill/>
              </a:ln>
              <a:solidFill>
                <a:prstClr val="black"/>
              </a:solidFill>
              <a:effectLst>
                <a:outerShdw blurRad="50800" dist="38100" dir="2700000" algn="tl" rotWithShape="0">
                  <a:prstClr val="black">
                    <a:alpha val="40000"/>
                  </a:prstClr>
                </a:outerShdw>
              </a:effectLst>
              <a:uLnTx/>
              <a:uFillTx/>
              <a:latin typeface="汉仪程行简" panose="00020600040101010101" charset="-122"/>
              <a:ea typeface="汉仪程行简" panose="00020600040101010101" charset="-122"/>
            </a:endParaRPr>
          </a:p>
        </p:txBody>
      </p:sp>
      <p:sp>
        <p:nvSpPr>
          <p:cNvPr id="6" name="文本框 5"/>
          <p:cNvSpPr txBox="1"/>
          <p:nvPr>
            <p:custDataLst>
              <p:tags r:id="rId2"/>
            </p:custDataLst>
          </p:nvPr>
        </p:nvSpPr>
        <p:spPr>
          <a:xfrm>
            <a:off x="3791585" y="2515870"/>
            <a:ext cx="7638415" cy="1106805"/>
          </a:xfrm>
          <a:prstGeom prst="rect">
            <a:avLst/>
          </a:prstGeom>
          <a:noFill/>
        </p:spPr>
        <p:txBody>
          <a:bodyPr wrap="square" rtlCol="0">
            <a:spAutoFit/>
          </a:bodyPr>
          <a:lstStyle/>
          <a:p>
            <a:r>
              <a:rPr lang="zh-CN" altLang="en-US" sz="6600">
                <a:latin typeface="华文隶书" panose="02010800040101010101" charset="-122"/>
                <a:ea typeface="华文隶书" panose="02010800040101010101" charset="-122"/>
              </a:rPr>
              <a:t>新文化运动之</a:t>
            </a:r>
            <a:r>
              <a:rPr lang="zh-CN" altLang="en-US" sz="6600">
                <a:solidFill>
                  <a:srgbClr val="C00000"/>
                </a:solidFill>
                <a:latin typeface="华文隶书" panose="02010800040101010101" charset="-122"/>
                <a:ea typeface="华文隶书" panose="02010800040101010101" charset="-122"/>
              </a:rPr>
              <a:t>影响</a:t>
            </a:r>
            <a:endParaRPr lang="zh-CN" altLang="en-US" sz="6600">
              <a:solidFill>
                <a:srgbClr val="C00000"/>
              </a:solidFill>
              <a:latin typeface="华文隶书" panose="02010800040101010101" charset="-122"/>
              <a:ea typeface="华文隶书" panose="02010800040101010101" charset="-122"/>
            </a:endParaRPr>
          </a:p>
        </p:txBody>
      </p:sp>
      <p:grpSp>
        <p:nvGrpSpPr>
          <p:cNvPr id="9" name="组合 8"/>
          <p:cNvGrpSpPr/>
          <p:nvPr/>
        </p:nvGrpSpPr>
        <p:grpSpPr>
          <a:xfrm>
            <a:off x="228600" y="3622675"/>
            <a:ext cx="10803890" cy="3258820"/>
            <a:chOff x="0" y="5537"/>
            <a:chExt cx="17014" cy="5132"/>
          </a:xfrm>
        </p:grpSpPr>
        <p:pic>
          <p:nvPicPr>
            <p:cNvPr id="100" name="图片 99"/>
            <p:cNvPicPr/>
            <p:nvPr>
              <p:custDataLst>
                <p:tags r:id="rId3"/>
              </p:custDataLst>
            </p:nvPr>
          </p:nvPicPr>
          <p:blipFill>
            <a:blip r:embed="rId4"/>
            <a:srcRect b="5821"/>
            <a:stretch>
              <a:fillRect/>
            </a:stretch>
          </p:blipFill>
          <p:spPr>
            <a:xfrm>
              <a:off x="0" y="5951"/>
              <a:ext cx="4484" cy="4718"/>
            </a:xfrm>
            <a:prstGeom prst="rect">
              <a:avLst/>
            </a:prstGeom>
          </p:spPr>
        </p:pic>
        <p:pic>
          <p:nvPicPr>
            <p:cNvPr id="57" name="Picture 3" descr="E:\历史教学资源\图图\3\李大钊.jpg"/>
            <p:cNvPicPr>
              <a:picLocks noChangeAspect="1" noChangeArrowheads="1"/>
            </p:cNvPicPr>
            <p:nvPr>
              <p:custDataLst>
                <p:tags r:id="rId5"/>
              </p:custDataLst>
            </p:nvPr>
          </p:nvPicPr>
          <p:blipFill>
            <a:blip r:embed="rId6"/>
            <a:srcRect/>
            <a:stretch>
              <a:fillRect/>
            </a:stretch>
          </p:blipFill>
          <p:spPr bwMode="auto">
            <a:xfrm>
              <a:off x="3382" y="6104"/>
              <a:ext cx="3779" cy="4509"/>
            </a:xfrm>
            <a:prstGeom prst="rect">
              <a:avLst/>
            </a:prstGeom>
            <a:noFill/>
            <a:extLst>
              <a:ext uri="{909E8E84-426E-40DD-AFC4-6F175D3DCCD1}">
                <a14:hiddenFill xmlns:a14="http://schemas.microsoft.com/office/drawing/2010/main">
                  <a:solidFill>
                    <a:srgbClr val="FFFFFF"/>
                  </a:solidFill>
                </a14:hiddenFill>
              </a:ext>
            </a:extLst>
          </p:spPr>
        </p:pic>
        <p:pic>
          <p:nvPicPr>
            <p:cNvPr id="7" name="currentImg"/>
            <p:cNvPicPr>
              <a:picLocks noChangeAspect="1"/>
            </p:cNvPicPr>
            <p:nvPr>
              <p:custDataLst>
                <p:tags r:id="rId7"/>
              </p:custDataLst>
            </p:nvPr>
          </p:nvPicPr>
          <p:blipFill>
            <a:blip r:embed="rId8" cstate="print">
              <a:extLst>
                <a:ext uri="{BEBA8EAE-BF5A-486C-A8C5-ECC9F3942E4B}">
                  <a14:imgProps xmlns:a14="http://schemas.microsoft.com/office/drawing/2010/main">
                    <a14:imgLayer r:embed="rId9">
                      <a14:imgEffect>
                        <a14:backgroundRemoval t="5014" b="98189" l="0" r="98750">
                          <a14:foregroundMark x1="46250" y1="5014" x2="68281" y2="8357"/>
                          <a14:foregroundMark x1="62344" y1="53900" x2="83594" y2="82730"/>
                          <a14:foregroundMark x1="77031" y1="67549" x2="98281" y2="84540"/>
                          <a14:foregroundMark x1="98281" y1="84540" x2="98750" y2="85655"/>
                          <a14:foregroundMark x1="86406" y1="72841" x2="87969" y2="98189"/>
                          <a14:foregroundMark x1="55937" y1="55014" x2="52969" y2="88719"/>
                          <a14:foregroundMark x1="41250" y1="58635" x2="22031" y2="84262"/>
                          <a14:foregroundMark x1="22031" y1="84262" x2="21719" y2="85655"/>
                          <a14:foregroundMark x1="32656" y1="70891" x2="13281" y2="81337"/>
                          <a14:foregroundMark x1="13281" y1="81337" x2="8594" y2="93733"/>
                          <a14:foregroundMark x1="8281" y1="80641" x2="0" y2="97075"/>
                          <a14:foregroundMark x1="37031" y1="76462" x2="48594" y2="82173"/>
                          <a14:foregroundMark x1="21406" y1="92201" x2="86250" y2="96657"/>
                          <a14:foregroundMark x1="5625" y1="96379" x2="3281" y2="98189"/>
                        </a14:backgroundRemoval>
                      </a14:imgEffect>
                    </a14:imgLayer>
                  </a14:imgProps>
                </a:ext>
                <a:ext uri="{28A0092B-C50C-407E-A947-70E740481C1C}">
                  <a14:useLocalDpi xmlns:a14="http://schemas.microsoft.com/office/drawing/2010/main" val="0"/>
                </a:ext>
              </a:extLst>
            </a:blip>
            <a:srcRect/>
            <a:stretch>
              <a:fillRect/>
            </a:stretch>
          </p:blipFill>
          <p:spPr bwMode="auto">
            <a:xfrm>
              <a:off x="6337" y="5962"/>
              <a:ext cx="4146" cy="4658"/>
            </a:xfrm>
            <a:prstGeom prst="rect">
              <a:avLst/>
            </a:prstGeom>
            <a:noFill/>
            <a:ln>
              <a:noFill/>
            </a:ln>
          </p:spPr>
        </p:pic>
        <p:pic>
          <p:nvPicPr>
            <p:cNvPr id="24" name="currentImg"/>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bwMode="auto">
            <a:xfrm>
              <a:off x="9929" y="5962"/>
              <a:ext cx="3800" cy="4651"/>
            </a:xfrm>
            <a:prstGeom prst="rect">
              <a:avLst/>
            </a:prstGeom>
            <a:noFill/>
            <a:ln>
              <a:noFill/>
            </a:ln>
          </p:spPr>
        </p:pic>
        <p:pic>
          <p:nvPicPr>
            <p:cNvPr id="8" name="currentImg"/>
            <p:cNvPicPr>
              <a:picLocks noChangeAspect="1"/>
            </p:cNvPicPr>
            <p:nvPr>
              <p:custDataLst>
                <p:tags r:id="rId12"/>
              </p:custDataLst>
            </p:nvPr>
          </p:nvPicPr>
          <p:blipFill>
            <a:blip r:embed="rId13" cstate="print">
              <a:alphaModFix amt="80000"/>
              <a:extLst>
                <a:ext uri="{BEBA8EAE-BF5A-486C-A8C5-ECC9F3942E4B}">
                  <a14:imgProps xmlns:a14="http://schemas.microsoft.com/office/drawing/2010/main">
                    <a14:imgLayer r:embed="rId14">
                      <a14:imgEffect>
                        <a14:backgroundRemoval t="9908" b="99472" l="10000" r="95000">
                          <a14:foregroundMark x1="17344" y1="90357" x2="77500" y2="95244"/>
                          <a14:foregroundMark x1="77500" y1="95244" x2="95156" y2="68824"/>
                          <a14:foregroundMark x1="95156" y1="68824" x2="88906" y2="63144"/>
                          <a14:foregroundMark x1="57344" y1="82959" x2="71250" y2="96301"/>
                          <a14:foregroundMark x1="53281" y1="93395" x2="62500" y2="99472"/>
                          <a14:foregroundMark x1="42031" y1="37120" x2="42031" y2="37120"/>
                          <a14:foregroundMark x1="40000" y1="35139" x2="40000" y2="35139"/>
                        </a14:backgroundRemoval>
                      </a14:imgEffect>
                    </a14:imgLayer>
                  </a14:imgProps>
                </a:ext>
                <a:ext uri="{28A0092B-C50C-407E-A947-70E740481C1C}">
                  <a14:useLocalDpi xmlns:a14="http://schemas.microsoft.com/office/drawing/2010/main" val="0"/>
                </a:ext>
              </a:extLst>
            </a:blip>
            <a:srcRect/>
            <a:stretch>
              <a:fillRect/>
            </a:stretch>
          </p:blipFill>
          <p:spPr bwMode="auto">
            <a:xfrm>
              <a:off x="12716" y="5537"/>
              <a:ext cx="4298" cy="5083"/>
            </a:xfrm>
            <a:prstGeom prst="rect">
              <a:avLst/>
            </a:prstGeom>
            <a:noFill/>
            <a:ln>
              <a:noFill/>
            </a:ln>
          </p:spPr>
        </p:pic>
      </p:grpSp>
    </p:spTree>
    <p:custDataLst>
      <p:tags r:id="rId1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3871812" y="202770"/>
            <a:ext cx="4013171"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三、新文化运动之影响</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graphicFrame>
        <p:nvGraphicFramePr>
          <p:cNvPr id="4" name="表格 3"/>
          <p:cNvGraphicFramePr>
            <a:graphicFrameLocks noGrp="1"/>
          </p:cNvGraphicFramePr>
          <p:nvPr>
            <p:custDataLst>
              <p:tags r:id="rId2"/>
            </p:custDataLst>
          </p:nvPr>
        </p:nvGraphicFramePr>
        <p:xfrm>
          <a:off x="7440472" y="1528182"/>
          <a:ext cx="4049675" cy="2636234"/>
        </p:xfrm>
        <a:graphic>
          <a:graphicData uri="http://schemas.openxmlformats.org/drawingml/2006/table">
            <a:tbl>
              <a:tblPr firstRow="1" bandRow="1">
                <a:tableStyleId>{5C22544A-7EE6-4342-B048-85BDC9FD1C3A}</a:tableStyleId>
              </a:tblPr>
              <a:tblGrid>
                <a:gridCol w="1119905"/>
                <a:gridCol w="1566153"/>
                <a:gridCol w="1363617"/>
              </a:tblGrid>
              <a:tr h="543808">
                <a:tc>
                  <a:txBody>
                    <a:bodyPr/>
                    <a:lstStyle/>
                    <a:p>
                      <a:endParaRPr lang="zh-CN" altLang="en-US" dirty="0">
                        <a:solidFill>
                          <a:srgbClr val="FFC000"/>
                        </a:solidFill>
                      </a:endParaRPr>
                    </a:p>
                  </a:txBody>
                  <a:tcPr>
                    <a:solidFill>
                      <a:schemeClr val="accent4"/>
                    </a:solidFill>
                  </a:tcPr>
                </a:tc>
                <a:tc>
                  <a:txBody>
                    <a:bodyPr/>
                    <a:lstStyle/>
                    <a:p>
                      <a:endParaRPr lang="zh-CN" altLang="en-US" dirty="0">
                        <a:solidFill>
                          <a:srgbClr val="FFC000"/>
                        </a:solidFill>
                      </a:endParaRPr>
                    </a:p>
                  </a:txBody>
                  <a:tcPr>
                    <a:solidFill>
                      <a:schemeClr val="accent4"/>
                    </a:solidFill>
                  </a:tcPr>
                </a:tc>
                <a:tc>
                  <a:txBody>
                    <a:bodyPr/>
                    <a:lstStyle/>
                    <a:p>
                      <a:endParaRPr lang="zh-CN" altLang="en-US" dirty="0">
                        <a:solidFill>
                          <a:srgbClr val="FFC000"/>
                        </a:solidFill>
                      </a:endParaRPr>
                    </a:p>
                  </a:txBody>
                  <a:tcPr>
                    <a:solidFill>
                      <a:schemeClr val="accent4"/>
                    </a:solidFill>
                  </a:tcPr>
                </a:tc>
              </a:tr>
              <a:tr h="530743">
                <a:tc>
                  <a:txBody>
                    <a:bodyPr/>
                    <a:lstStyle/>
                    <a:p>
                      <a:endParaRPr lang="zh-CN" altLang="en-US"/>
                    </a:p>
                  </a:txBody>
                  <a:tcPr/>
                </a:tc>
                <a:tc>
                  <a:txBody>
                    <a:bodyPr/>
                    <a:lstStyle/>
                    <a:p>
                      <a:endParaRPr lang="zh-CN" altLang="en-US" dirty="0"/>
                    </a:p>
                  </a:txBody>
                  <a:tcPr/>
                </a:tc>
                <a:tc>
                  <a:txBody>
                    <a:bodyPr/>
                    <a:lstStyle/>
                    <a:p>
                      <a:endParaRPr lang="zh-CN" altLang="en-US" dirty="0"/>
                    </a:p>
                  </a:txBody>
                  <a:tcPr/>
                </a:tc>
              </a:tr>
              <a:tr h="543808">
                <a:tc>
                  <a:txBody>
                    <a:bodyPr/>
                    <a:lstStyle/>
                    <a:p>
                      <a:endParaRPr lang="zh-CN" altLang="en-US"/>
                    </a:p>
                  </a:txBody>
                  <a:tcPr/>
                </a:tc>
                <a:tc>
                  <a:txBody>
                    <a:bodyPr/>
                    <a:lstStyle/>
                    <a:p>
                      <a:endParaRPr lang="zh-CN" altLang="en-US"/>
                    </a:p>
                  </a:txBody>
                  <a:tcPr/>
                </a:tc>
                <a:tc>
                  <a:txBody>
                    <a:bodyPr/>
                    <a:lstStyle/>
                    <a:p>
                      <a:endParaRPr lang="zh-CN" altLang="en-US"/>
                    </a:p>
                  </a:txBody>
                  <a:tcPr/>
                </a:tc>
              </a:tr>
              <a:tr h="577102">
                <a:tc>
                  <a:txBody>
                    <a:bodyPr/>
                    <a:lstStyle/>
                    <a:p>
                      <a:endParaRPr lang="zh-CN" altLang="en-US"/>
                    </a:p>
                  </a:txBody>
                  <a:tcPr/>
                </a:tc>
                <a:tc>
                  <a:txBody>
                    <a:bodyPr/>
                    <a:lstStyle/>
                    <a:p>
                      <a:endParaRPr lang="zh-CN" altLang="en-US"/>
                    </a:p>
                  </a:txBody>
                  <a:tcPr/>
                </a:tc>
                <a:tc>
                  <a:txBody>
                    <a:bodyPr/>
                    <a:lstStyle/>
                    <a:p>
                      <a:endParaRPr lang="zh-CN" altLang="en-US"/>
                    </a:p>
                  </a:txBody>
                  <a:tcPr/>
                </a:tc>
              </a:tr>
              <a:tr h="440773">
                <a:tc>
                  <a:txBody>
                    <a:bodyPr/>
                    <a:lstStyle/>
                    <a:p>
                      <a:endParaRPr lang="zh-CN" altLang="en-US" dirty="0"/>
                    </a:p>
                  </a:txBody>
                  <a:tcPr/>
                </a:tc>
                <a:tc>
                  <a:txBody>
                    <a:bodyPr/>
                    <a:lstStyle/>
                    <a:p>
                      <a:endParaRPr lang="zh-CN" altLang="en-US"/>
                    </a:p>
                  </a:txBody>
                  <a:tcPr/>
                </a:tc>
                <a:tc>
                  <a:txBody>
                    <a:bodyPr/>
                    <a:lstStyle/>
                    <a:p>
                      <a:endParaRPr lang="zh-CN" altLang="en-US" dirty="0"/>
                    </a:p>
                  </a:txBody>
                  <a:tcPr/>
                </a:tc>
              </a:tr>
            </a:tbl>
          </a:graphicData>
        </a:graphic>
      </p:graphicFrame>
      <p:grpSp>
        <p:nvGrpSpPr>
          <p:cNvPr id="26" name="组合 25"/>
          <p:cNvGrpSpPr/>
          <p:nvPr/>
        </p:nvGrpSpPr>
        <p:grpSpPr>
          <a:xfrm>
            <a:off x="7440472" y="1535869"/>
            <a:ext cx="4745274" cy="2724393"/>
            <a:chOff x="7537712" y="902901"/>
            <a:chExt cx="4745274" cy="2724393"/>
          </a:xfrm>
        </p:grpSpPr>
        <p:sp>
          <p:nvSpPr>
            <p:cNvPr id="5" name="文本框 4"/>
            <p:cNvSpPr txBox="1"/>
            <p:nvPr>
              <p:custDataLst>
                <p:tags r:id="rId3"/>
              </p:custDataLst>
            </p:nvPr>
          </p:nvSpPr>
          <p:spPr>
            <a:xfrm>
              <a:off x="7838741" y="1416948"/>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1</a:t>
              </a:r>
              <a:endParaRPr lang="zh-CN" altLang="en-US" sz="2800" dirty="0">
                <a:latin typeface="黑体" panose="02010609060101010101" pitchFamily="49" charset="-122"/>
                <a:ea typeface="黑体" panose="02010609060101010101" pitchFamily="49" charset="-122"/>
              </a:endParaRPr>
            </a:p>
          </p:txBody>
        </p:sp>
        <p:sp>
          <p:nvSpPr>
            <p:cNvPr id="6" name="文本框 5"/>
            <p:cNvSpPr txBox="1"/>
            <p:nvPr>
              <p:custDataLst>
                <p:tags r:id="rId4"/>
              </p:custDataLst>
            </p:nvPr>
          </p:nvSpPr>
          <p:spPr>
            <a:xfrm>
              <a:off x="7838741" y="1977694"/>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2</a:t>
              </a:r>
              <a:endParaRPr lang="en-US" altLang="zh-CN" sz="2800" dirty="0">
                <a:latin typeface="黑体" panose="02010609060101010101" pitchFamily="49" charset="-122"/>
                <a:ea typeface="黑体" panose="02010609060101010101" pitchFamily="49" charset="-122"/>
              </a:endParaRPr>
            </a:p>
          </p:txBody>
        </p:sp>
        <p:sp>
          <p:nvSpPr>
            <p:cNvPr id="7" name="文本框 6"/>
            <p:cNvSpPr txBox="1"/>
            <p:nvPr>
              <p:custDataLst>
                <p:tags r:id="rId5"/>
              </p:custDataLst>
            </p:nvPr>
          </p:nvSpPr>
          <p:spPr>
            <a:xfrm>
              <a:off x="7537712" y="902901"/>
              <a:ext cx="1274324"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序号</a:t>
              </a:r>
              <a:endParaRPr lang="en-US" altLang="zh-CN" sz="2800" dirty="0">
                <a:latin typeface="黑体" panose="02010609060101010101" pitchFamily="49" charset="-122"/>
                <a:ea typeface="黑体" panose="02010609060101010101" pitchFamily="49" charset="-122"/>
              </a:endParaRPr>
            </a:p>
          </p:txBody>
        </p:sp>
        <p:sp>
          <p:nvSpPr>
            <p:cNvPr id="8" name="文本框 7"/>
            <p:cNvSpPr txBox="1"/>
            <p:nvPr>
              <p:custDataLst>
                <p:tags r:id="rId6"/>
              </p:custDataLst>
            </p:nvPr>
          </p:nvSpPr>
          <p:spPr>
            <a:xfrm>
              <a:off x="8618966" y="924244"/>
              <a:ext cx="1887165"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被崇拜者</a:t>
              </a:r>
              <a:endParaRPr lang="en-US" altLang="zh-CN" sz="2800" dirty="0">
                <a:latin typeface="黑体" panose="02010609060101010101" pitchFamily="49" charset="-122"/>
                <a:ea typeface="黑体" panose="02010609060101010101" pitchFamily="49" charset="-122"/>
              </a:endParaRPr>
            </a:p>
          </p:txBody>
        </p:sp>
        <p:sp>
          <p:nvSpPr>
            <p:cNvPr id="9" name="文本框 8"/>
            <p:cNvSpPr txBox="1"/>
            <p:nvPr>
              <p:custDataLst>
                <p:tags r:id="rId7"/>
              </p:custDataLst>
            </p:nvPr>
          </p:nvSpPr>
          <p:spPr>
            <a:xfrm>
              <a:off x="7838741" y="2612993"/>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3</a:t>
              </a:r>
              <a:endParaRPr lang="en-US" altLang="zh-CN" sz="2800" dirty="0">
                <a:latin typeface="黑体" panose="02010609060101010101" pitchFamily="49" charset="-122"/>
                <a:ea typeface="黑体" panose="02010609060101010101" pitchFamily="49" charset="-122"/>
              </a:endParaRPr>
            </a:p>
          </p:txBody>
        </p:sp>
        <p:sp>
          <p:nvSpPr>
            <p:cNvPr id="10" name="文本框 9"/>
            <p:cNvSpPr txBox="1"/>
            <p:nvPr>
              <p:custDataLst>
                <p:tags r:id="rId8"/>
              </p:custDataLst>
            </p:nvPr>
          </p:nvSpPr>
          <p:spPr>
            <a:xfrm>
              <a:off x="7758622" y="3104074"/>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14</a:t>
              </a:r>
              <a:endParaRPr lang="en-US" altLang="zh-CN" sz="2800" dirty="0">
                <a:latin typeface="黑体" panose="02010609060101010101" pitchFamily="49" charset="-122"/>
                <a:ea typeface="黑体" panose="02010609060101010101" pitchFamily="49" charset="-122"/>
              </a:endParaRPr>
            </a:p>
          </p:txBody>
        </p:sp>
        <p:sp>
          <p:nvSpPr>
            <p:cNvPr id="11" name="文本框 10"/>
            <p:cNvSpPr txBox="1"/>
            <p:nvPr>
              <p:custDataLst>
                <p:tags r:id="rId9"/>
              </p:custDataLst>
            </p:nvPr>
          </p:nvSpPr>
          <p:spPr>
            <a:xfrm>
              <a:off x="8836332" y="1467194"/>
              <a:ext cx="1274324"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孙中山</a:t>
              </a:r>
              <a:endParaRPr lang="en-US" altLang="zh-CN" sz="2800" dirty="0">
                <a:latin typeface="黑体" panose="02010609060101010101" pitchFamily="49" charset="-122"/>
                <a:ea typeface="黑体" panose="02010609060101010101" pitchFamily="49" charset="-122"/>
              </a:endParaRPr>
            </a:p>
          </p:txBody>
        </p:sp>
        <p:sp>
          <p:nvSpPr>
            <p:cNvPr id="12" name="文本框 11"/>
            <p:cNvSpPr txBox="1"/>
            <p:nvPr>
              <p:custDataLst>
                <p:tags r:id="rId10"/>
              </p:custDataLst>
            </p:nvPr>
          </p:nvSpPr>
          <p:spPr>
            <a:xfrm>
              <a:off x="8836332" y="2010144"/>
              <a:ext cx="1274324"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陈独秀</a:t>
              </a:r>
              <a:endParaRPr lang="en-US" altLang="zh-CN" sz="2800" dirty="0">
                <a:latin typeface="黑体" panose="02010609060101010101" pitchFamily="49" charset="-122"/>
                <a:ea typeface="黑体" panose="02010609060101010101" pitchFamily="49" charset="-122"/>
              </a:endParaRPr>
            </a:p>
          </p:txBody>
        </p:sp>
        <p:sp>
          <p:nvSpPr>
            <p:cNvPr id="13" name="文本框 12"/>
            <p:cNvSpPr txBox="1"/>
            <p:nvPr>
              <p:custDataLst>
                <p:tags r:id="rId11"/>
              </p:custDataLst>
            </p:nvPr>
          </p:nvSpPr>
          <p:spPr>
            <a:xfrm>
              <a:off x="8836332" y="2578905"/>
              <a:ext cx="1274324"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蔡元培</a:t>
              </a:r>
              <a:endParaRPr lang="en-US" altLang="zh-CN" sz="2800" dirty="0">
                <a:latin typeface="黑体" panose="02010609060101010101" pitchFamily="49" charset="-122"/>
                <a:ea typeface="黑体" panose="02010609060101010101" pitchFamily="49" charset="-122"/>
              </a:endParaRPr>
            </a:p>
          </p:txBody>
        </p:sp>
        <p:sp>
          <p:nvSpPr>
            <p:cNvPr id="15" name="文本框 14"/>
            <p:cNvSpPr txBox="1"/>
            <p:nvPr>
              <p:custDataLst>
                <p:tags r:id="rId12"/>
              </p:custDataLst>
            </p:nvPr>
          </p:nvSpPr>
          <p:spPr>
            <a:xfrm>
              <a:off x="8964114" y="3057972"/>
              <a:ext cx="1274324"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孔子</a:t>
              </a:r>
              <a:endParaRPr lang="en-US" altLang="zh-CN" sz="2800" dirty="0">
                <a:latin typeface="黑体" panose="02010609060101010101" pitchFamily="49" charset="-122"/>
                <a:ea typeface="黑体" panose="02010609060101010101" pitchFamily="49" charset="-122"/>
              </a:endParaRPr>
            </a:p>
          </p:txBody>
        </p:sp>
        <p:sp>
          <p:nvSpPr>
            <p:cNvPr id="16" name="文本框 15"/>
            <p:cNvSpPr txBox="1"/>
            <p:nvPr>
              <p:custDataLst>
                <p:tags r:id="rId13"/>
              </p:custDataLst>
            </p:nvPr>
          </p:nvSpPr>
          <p:spPr>
            <a:xfrm>
              <a:off x="10410556" y="1454474"/>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473</a:t>
              </a:r>
              <a:endParaRPr lang="zh-CN" altLang="en-US" sz="2800" dirty="0">
                <a:latin typeface="黑体" panose="02010609060101010101" pitchFamily="49" charset="-122"/>
                <a:ea typeface="黑体" panose="02010609060101010101" pitchFamily="49" charset="-122"/>
              </a:endParaRPr>
            </a:p>
          </p:txBody>
        </p:sp>
        <p:sp>
          <p:nvSpPr>
            <p:cNvPr id="17" name="文本框 16"/>
            <p:cNvSpPr txBox="1"/>
            <p:nvPr>
              <p:custDataLst>
                <p:tags r:id="rId14"/>
              </p:custDataLst>
            </p:nvPr>
          </p:nvSpPr>
          <p:spPr>
            <a:xfrm>
              <a:off x="10410556" y="2016086"/>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173</a:t>
              </a:r>
              <a:endParaRPr lang="en-US" altLang="zh-CN" sz="2800" dirty="0">
                <a:latin typeface="黑体" panose="02010609060101010101" pitchFamily="49" charset="-122"/>
                <a:ea typeface="黑体" panose="02010609060101010101" pitchFamily="49" charset="-122"/>
              </a:endParaRPr>
            </a:p>
          </p:txBody>
        </p:sp>
        <p:sp>
          <p:nvSpPr>
            <p:cNvPr id="18" name="文本框 17"/>
            <p:cNvSpPr txBox="1"/>
            <p:nvPr>
              <p:custDataLst>
                <p:tags r:id="rId15"/>
              </p:custDataLst>
            </p:nvPr>
          </p:nvSpPr>
          <p:spPr>
            <a:xfrm>
              <a:off x="10410556" y="2603274"/>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153</a:t>
              </a:r>
              <a:endParaRPr lang="en-US" altLang="zh-CN" sz="2800" dirty="0">
                <a:latin typeface="黑体" panose="02010609060101010101" pitchFamily="49" charset="-122"/>
                <a:ea typeface="黑体" panose="02010609060101010101" pitchFamily="49" charset="-122"/>
              </a:endParaRPr>
            </a:p>
          </p:txBody>
        </p:sp>
        <p:sp>
          <p:nvSpPr>
            <p:cNvPr id="19" name="文本框 18"/>
            <p:cNvSpPr txBox="1"/>
            <p:nvPr>
              <p:custDataLst>
                <p:tags r:id="rId16"/>
              </p:custDataLst>
            </p:nvPr>
          </p:nvSpPr>
          <p:spPr>
            <a:xfrm>
              <a:off x="10612963" y="3085527"/>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1</a:t>
              </a:r>
              <a:endParaRPr lang="zh-CN" altLang="en-US" sz="2800" dirty="0">
                <a:latin typeface="黑体" panose="02010609060101010101" pitchFamily="49" charset="-122"/>
                <a:ea typeface="黑体" panose="02010609060101010101" pitchFamily="49" charset="-122"/>
              </a:endParaRPr>
            </a:p>
          </p:txBody>
        </p:sp>
        <p:sp>
          <p:nvSpPr>
            <p:cNvPr id="20" name="文本框 19"/>
            <p:cNvSpPr txBox="1"/>
            <p:nvPr>
              <p:custDataLst>
                <p:tags r:id="rId17"/>
              </p:custDataLst>
            </p:nvPr>
          </p:nvSpPr>
          <p:spPr>
            <a:xfrm>
              <a:off x="10395821" y="902901"/>
              <a:ext cx="1887165"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票数</a:t>
              </a:r>
              <a:endParaRPr lang="en-US" altLang="zh-CN" sz="2800" dirty="0">
                <a:latin typeface="黑体" panose="02010609060101010101" pitchFamily="49" charset="-122"/>
                <a:ea typeface="黑体" panose="02010609060101010101" pitchFamily="49" charset="-122"/>
              </a:endParaRPr>
            </a:p>
          </p:txBody>
        </p:sp>
      </p:grpSp>
      <p:sp>
        <p:nvSpPr>
          <p:cNvPr id="21" name="文本框 20"/>
          <p:cNvSpPr txBox="1"/>
          <p:nvPr>
            <p:custDataLst>
              <p:tags r:id="rId18"/>
            </p:custDataLst>
          </p:nvPr>
        </p:nvSpPr>
        <p:spPr>
          <a:xfrm>
            <a:off x="7468216" y="4260262"/>
            <a:ext cx="4016311" cy="1383665"/>
          </a:xfrm>
          <a:prstGeom prst="rect">
            <a:avLst/>
          </a:prstGeom>
          <a:noFill/>
        </p:spPr>
        <p:txBody>
          <a:bodyPr wrap="square" rtlCol="0">
            <a:spAutoFit/>
          </a:bodyPr>
          <a:lstStyle/>
          <a:p>
            <a:pPr algn="just"/>
            <a:r>
              <a:rPr lang="en-US" altLang="zh-CN" sz="2800" dirty="0">
                <a:latin typeface="黑体" panose="02010609060101010101" pitchFamily="49" charset="-122"/>
                <a:ea typeface="黑体" panose="02010609060101010101" pitchFamily="49" charset="-122"/>
              </a:rPr>
              <a:t>    </a:t>
            </a:r>
            <a:r>
              <a:rPr lang="en-US" altLang="zh-CN" sz="2800" dirty="0" smtClean="0">
                <a:solidFill>
                  <a:srgbClr val="FF0000"/>
                </a:solidFill>
                <a:latin typeface="黑体" panose="02010609060101010101" pitchFamily="49" charset="-122"/>
                <a:ea typeface="黑体" panose="02010609060101010101" pitchFamily="49" charset="-122"/>
              </a:rPr>
              <a:t>1924</a:t>
            </a:r>
            <a:r>
              <a:rPr lang="zh-CN" altLang="en-US" sz="2800" dirty="0">
                <a:solidFill>
                  <a:srgbClr val="FF0000"/>
                </a:solidFill>
                <a:latin typeface="黑体" panose="02010609060101010101" pitchFamily="49" charset="-122"/>
                <a:ea typeface="黑体" panose="02010609060101010101" pitchFamily="49" charset="-122"/>
              </a:rPr>
              <a:t>年</a:t>
            </a:r>
            <a:r>
              <a:rPr lang="zh-CN" altLang="en-US" sz="2800" dirty="0">
                <a:latin typeface="黑体" panose="02010609060101010101" pitchFamily="49" charset="-122"/>
                <a:ea typeface="黑体" panose="02010609060101010101" pitchFamily="49" charset="-122"/>
              </a:rPr>
              <a:t>北京大学“最崇拜的人物”</a:t>
            </a:r>
            <a:r>
              <a:rPr lang="zh-CN" altLang="en-US" sz="2800" dirty="0" smtClean="0">
                <a:latin typeface="黑体" panose="02010609060101010101" pitchFamily="49" charset="-122"/>
                <a:ea typeface="黑体" panose="02010609060101010101" pitchFamily="49" charset="-122"/>
              </a:rPr>
              <a:t>问卷调查</a:t>
            </a:r>
            <a:r>
              <a:rPr lang="zh-CN" altLang="en-US" sz="2800" dirty="0">
                <a:latin typeface="黑体" panose="02010609060101010101" pitchFamily="49" charset="-122"/>
                <a:ea typeface="黑体" panose="02010609060101010101" pitchFamily="49" charset="-122"/>
              </a:rPr>
              <a:t>统计表  </a:t>
            </a:r>
            <a:endParaRPr lang="zh-CN" altLang="en-US" sz="2800" dirty="0">
              <a:latin typeface="黑体" panose="02010609060101010101" pitchFamily="49" charset="-122"/>
              <a:ea typeface="黑体" panose="02010609060101010101" pitchFamily="49" charset="-122"/>
            </a:endParaRPr>
          </a:p>
        </p:txBody>
      </p:sp>
      <p:sp>
        <p:nvSpPr>
          <p:cNvPr id="24" name="文本框 23"/>
          <p:cNvSpPr txBox="1"/>
          <p:nvPr>
            <p:custDataLst>
              <p:tags r:id="rId19"/>
            </p:custDataLst>
          </p:nvPr>
        </p:nvSpPr>
        <p:spPr>
          <a:xfrm>
            <a:off x="8533353" y="3702954"/>
            <a:ext cx="1671910" cy="521970"/>
          </a:xfrm>
          <a:prstGeom prst="rect">
            <a:avLst/>
          </a:prstGeom>
          <a:solidFill>
            <a:srgbClr val="C00000"/>
          </a:solidFill>
        </p:spPr>
        <p:txBody>
          <a:bodyPr wrap="square" rtlCol="0">
            <a:spAutoFit/>
          </a:bodyPr>
          <a:lstStyle/>
          <a:p>
            <a:pPr algn="ctr"/>
            <a:r>
              <a:rPr lang="zh-CN" altLang="en-US" sz="2800" dirty="0">
                <a:solidFill>
                  <a:schemeClr val="bg1"/>
                </a:solidFill>
                <a:latin typeface="黑体" panose="02010609060101010101" pitchFamily="49" charset="-122"/>
                <a:ea typeface="黑体" panose="02010609060101010101" pitchFamily="49" charset="-122"/>
              </a:rPr>
              <a:t>儒家思想</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25" name="文本框 24"/>
          <p:cNvSpPr txBox="1"/>
          <p:nvPr>
            <p:custDataLst>
              <p:tags r:id="rId20"/>
            </p:custDataLst>
          </p:nvPr>
        </p:nvSpPr>
        <p:spPr>
          <a:xfrm>
            <a:off x="1623543" y="5657638"/>
            <a:ext cx="9264953" cy="583565"/>
          </a:xfrm>
          <a:prstGeom prst="rect">
            <a:avLst/>
          </a:prstGeom>
          <a:solidFill>
            <a:srgbClr val="FFC000"/>
          </a:solidFill>
        </p:spPr>
        <p:txBody>
          <a:bodyPr wrap="square" rtlCol="0">
            <a:spAutoFit/>
          </a:bodyPr>
          <a:lstStyle/>
          <a:p>
            <a:r>
              <a:rPr lang="zh-CN" altLang="en-US" sz="3200" dirty="0">
                <a:latin typeface="黑体" panose="02010609060101010101" pitchFamily="49" charset="-122"/>
                <a:ea typeface="黑体" panose="02010609060101010101" pitchFamily="49" charset="-122"/>
              </a:rPr>
              <a:t>（</a:t>
            </a:r>
            <a:r>
              <a:rPr lang="en-US" altLang="zh-CN" sz="3200" dirty="0">
                <a:latin typeface="黑体" panose="02010609060101010101" pitchFamily="49" charset="-122"/>
                <a:ea typeface="黑体" panose="02010609060101010101" pitchFamily="49" charset="-122"/>
              </a:rPr>
              <a:t>1</a:t>
            </a:r>
            <a:r>
              <a:rPr lang="zh-CN" altLang="en-US" sz="3200" dirty="0">
                <a:latin typeface="黑体" panose="02010609060101010101" pitchFamily="49" charset="-122"/>
                <a:ea typeface="黑体" panose="02010609060101010101" pitchFamily="49" charset="-122"/>
              </a:rPr>
              <a:t>）使中国人民接受了一次</a:t>
            </a:r>
            <a:r>
              <a:rPr lang="zh-CN" altLang="en-US" sz="3200" dirty="0">
                <a:solidFill>
                  <a:srgbClr val="FF0000"/>
                </a:solidFill>
                <a:latin typeface="黑体" panose="02010609060101010101" pitchFamily="49" charset="-122"/>
                <a:ea typeface="黑体" panose="02010609060101010101" pitchFamily="49" charset="-122"/>
              </a:rPr>
              <a:t>民主与科学</a:t>
            </a:r>
            <a:r>
              <a:rPr lang="zh-CN" altLang="en-US" sz="3200" dirty="0">
                <a:latin typeface="黑体" panose="02010609060101010101" pitchFamily="49" charset="-122"/>
                <a:ea typeface="黑体" panose="02010609060101010101" pitchFamily="49" charset="-122"/>
              </a:rPr>
              <a:t>的洗礼</a:t>
            </a:r>
            <a:endParaRPr lang="zh-CN" altLang="en-US" sz="3200" dirty="0">
              <a:latin typeface="黑体" panose="02010609060101010101" pitchFamily="49" charset="-122"/>
              <a:ea typeface="黑体" panose="02010609060101010101" pitchFamily="49" charset="-122"/>
            </a:endParaRPr>
          </a:p>
        </p:txBody>
      </p:sp>
      <p:sp>
        <p:nvSpPr>
          <p:cNvPr id="27" name="文本框 26"/>
          <p:cNvSpPr txBox="1"/>
          <p:nvPr>
            <p:custDataLst>
              <p:tags r:id="rId21"/>
            </p:custDataLst>
          </p:nvPr>
        </p:nvSpPr>
        <p:spPr>
          <a:xfrm>
            <a:off x="10420321" y="2100161"/>
            <a:ext cx="553998" cy="1602793"/>
          </a:xfrm>
          <a:prstGeom prst="rect">
            <a:avLst/>
          </a:prstGeom>
          <a:solidFill>
            <a:schemeClr val="accent2"/>
          </a:solidFill>
        </p:spPr>
        <p:txBody>
          <a:bodyPr vert="eaVert" wrap="square" rtlCol="0">
            <a:spAutoFit/>
          </a:bodyPr>
          <a:lstStyle/>
          <a:p>
            <a:pPr algn="ctr"/>
            <a:r>
              <a:rPr lang="zh-CN" altLang="en-US" sz="2400" dirty="0">
                <a:latin typeface="黑体" panose="02010609060101010101" pitchFamily="49" charset="-122"/>
                <a:ea typeface="黑体" panose="02010609060101010101" pitchFamily="49" charset="-122"/>
              </a:rPr>
              <a:t>民主共和</a:t>
            </a:r>
            <a:endParaRPr lang="zh-CN" altLang="en-US" sz="2400" dirty="0">
              <a:latin typeface="黑体" panose="02010609060101010101" pitchFamily="49" charset="-122"/>
              <a:ea typeface="黑体" panose="02010609060101010101" pitchFamily="49" charset="-122"/>
            </a:endParaRPr>
          </a:p>
        </p:txBody>
      </p:sp>
      <p:graphicFrame>
        <p:nvGraphicFramePr>
          <p:cNvPr id="31" name="表格 3"/>
          <p:cNvGraphicFramePr>
            <a:graphicFrameLocks noGrp="1"/>
          </p:cNvGraphicFramePr>
          <p:nvPr>
            <p:custDataLst>
              <p:tags r:id="rId22"/>
            </p:custDataLst>
          </p:nvPr>
        </p:nvGraphicFramePr>
        <p:xfrm>
          <a:off x="921340" y="1697106"/>
          <a:ext cx="4049675" cy="2195461"/>
        </p:xfrm>
        <a:graphic>
          <a:graphicData uri="http://schemas.openxmlformats.org/drawingml/2006/table">
            <a:tbl>
              <a:tblPr firstRow="1" bandRow="1">
                <a:tableStyleId>{5C22544A-7EE6-4342-B048-85BDC9FD1C3A}</a:tableStyleId>
              </a:tblPr>
              <a:tblGrid>
                <a:gridCol w="1119905"/>
                <a:gridCol w="1566153"/>
                <a:gridCol w="1363617"/>
              </a:tblGrid>
              <a:tr h="543808">
                <a:tc>
                  <a:txBody>
                    <a:bodyPr/>
                    <a:lstStyle/>
                    <a:p>
                      <a:endParaRPr lang="zh-CN" altLang="en-US" dirty="0">
                        <a:solidFill>
                          <a:srgbClr val="FFC000"/>
                        </a:solidFill>
                      </a:endParaRPr>
                    </a:p>
                  </a:txBody>
                  <a:tcPr>
                    <a:solidFill>
                      <a:schemeClr val="accent4"/>
                    </a:solidFill>
                  </a:tcPr>
                </a:tc>
                <a:tc>
                  <a:txBody>
                    <a:bodyPr/>
                    <a:lstStyle/>
                    <a:p>
                      <a:endParaRPr lang="zh-CN" altLang="en-US" dirty="0">
                        <a:solidFill>
                          <a:srgbClr val="FFC000"/>
                        </a:solidFill>
                      </a:endParaRPr>
                    </a:p>
                  </a:txBody>
                  <a:tcPr>
                    <a:solidFill>
                      <a:schemeClr val="accent4"/>
                    </a:solidFill>
                  </a:tcPr>
                </a:tc>
                <a:tc>
                  <a:txBody>
                    <a:bodyPr/>
                    <a:lstStyle/>
                    <a:p>
                      <a:endParaRPr lang="zh-CN" altLang="en-US" dirty="0">
                        <a:solidFill>
                          <a:srgbClr val="FFC000"/>
                        </a:solidFill>
                      </a:endParaRPr>
                    </a:p>
                  </a:txBody>
                  <a:tcPr>
                    <a:solidFill>
                      <a:schemeClr val="accent4"/>
                    </a:solidFill>
                  </a:tcPr>
                </a:tc>
              </a:tr>
              <a:tr h="530743">
                <a:tc>
                  <a:txBody>
                    <a:bodyPr/>
                    <a:lstStyle/>
                    <a:p>
                      <a:endParaRPr lang="zh-CN" altLang="en-US"/>
                    </a:p>
                  </a:txBody>
                  <a:tcPr/>
                </a:tc>
                <a:tc>
                  <a:txBody>
                    <a:bodyPr/>
                    <a:lstStyle/>
                    <a:p>
                      <a:endParaRPr lang="zh-CN" altLang="en-US" dirty="0"/>
                    </a:p>
                  </a:txBody>
                  <a:tcPr/>
                </a:tc>
                <a:tc>
                  <a:txBody>
                    <a:bodyPr/>
                    <a:lstStyle/>
                    <a:p>
                      <a:endParaRPr lang="zh-CN" altLang="en-US" dirty="0"/>
                    </a:p>
                  </a:txBody>
                  <a:tcPr/>
                </a:tc>
              </a:tr>
              <a:tr h="543808">
                <a:tc>
                  <a:txBody>
                    <a:bodyPr/>
                    <a:lstStyle/>
                    <a:p>
                      <a:endParaRPr lang="zh-CN" altLang="en-US"/>
                    </a:p>
                  </a:txBody>
                  <a:tcPr/>
                </a:tc>
                <a:tc>
                  <a:txBody>
                    <a:bodyPr/>
                    <a:lstStyle/>
                    <a:p>
                      <a:endParaRPr lang="zh-CN" altLang="en-US"/>
                    </a:p>
                  </a:txBody>
                  <a:tcPr/>
                </a:tc>
                <a:tc>
                  <a:txBody>
                    <a:bodyPr/>
                    <a:lstStyle/>
                    <a:p>
                      <a:endParaRPr lang="zh-CN" altLang="en-US"/>
                    </a:p>
                  </a:txBody>
                  <a:tcPr/>
                </a:tc>
              </a:tr>
              <a:tr h="577102">
                <a:tc>
                  <a:txBody>
                    <a:bodyPr/>
                    <a:lstStyle/>
                    <a:p>
                      <a:endParaRPr lang="zh-CN" altLang="en-US"/>
                    </a:p>
                  </a:txBody>
                  <a:tcPr/>
                </a:tc>
                <a:tc>
                  <a:txBody>
                    <a:bodyPr/>
                    <a:lstStyle/>
                    <a:p>
                      <a:endParaRPr lang="zh-CN" altLang="en-US"/>
                    </a:p>
                  </a:txBody>
                  <a:tcPr/>
                </a:tc>
                <a:tc>
                  <a:txBody>
                    <a:bodyPr/>
                    <a:lstStyle/>
                    <a:p>
                      <a:endParaRPr lang="zh-CN" altLang="en-US" dirty="0"/>
                    </a:p>
                  </a:txBody>
                  <a:tcPr/>
                </a:tc>
              </a:tr>
            </a:tbl>
          </a:graphicData>
        </a:graphic>
      </p:graphicFrame>
      <p:grpSp>
        <p:nvGrpSpPr>
          <p:cNvPr id="47" name="组合 46"/>
          <p:cNvGrpSpPr/>
          <p:nvPr/>
        </p:nvGrpSpPr>
        <p:grpSpPr>
          <a:xfrm>
            <a:off x="942310" y="1702269"/>
            <a:ext cx="4745274" cy="2248806"/>
            <a:chOff x="6744873" y="3959671"/>
            <a:chExt cx="4745274" cy="2248806"/>
          </a:xfrm>
        </p:grpSpPr>
        <p:sp>
          <p:nvSpPr>
            <p:cNvPr id="32" name="文本框 31"/>
            <p:cNvSpPr txBox="1"/>
            <p:nvPr>
              <p:custDataLst>
                <p:tags r:id="rId23"/>
              </p:custDataLst>
            </p:nvPr>
          </p:nvSpPr>
          <p:spPr>
            <a:xfrm>
              <a:off x="6744873" y="3959671"/>
              <a:ext cx="1274324"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序号</a:t>
              </a:r>
              <a:endParaRPr lang="en-US" altLang="zh-CN" sz="2800" dirty="0">
                <a:latin typeface="黑体" panose="02010609060101010101" pitchFamily="49" charset="-122"/>
                <a:ea typeface="黑体" panose="02010609060101010101" pitchFamily="49" charset="-122"/>
              </a:endParaRPr>
            </a:p>
          </p:txBody>
        </p:sp>
        <p:sp>
          <p:nvSpPr>
            <p:cNvPr id="33" name="文本框 32"/>
            <p:cNvSpPr txBox="1"/>
            <p:nvPr>
              <p:custDataLst>
                <p:tags r:id="rId24"/>
              </p:custDataLst>
            </p:nvPr>
          </p:nvSpPr>
          <p:spPr>
            <a:xfrm>
              <a:off x="7826127" y="3981014"/>
              <a:ext cx="1887165"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被崇拜者</a:t>
              </a:r>
              <a:endParaRPr lang="en-US" altLang="zh-CN" sz="2800" dirty="0">
                <a:latin typeface="黑体" panose="02010609060101010101" pitchFamily="49" charset="-122"/>
                <a:ea typeface="黑体" panose="02010609060101010101" pitchFamily="49" charset="-122"/>
              </a:endParaRPr>
            </a:p>
          </p:txBody>
        </p:sp>
        <p:sp>
          <p:nvSpPr>
            <p:cNvPr id="34" name="文本框 33"/>
            <p:cNvSpPr txBox="1"/>
            <p:nvPr>
              <p:custDataLst>
                <p:tags r:id="rId25"/>
              </p:custDataLst>
            </p:nvPr>
          </p:nvSpPr>
          <p:spPr>
            <a:xfrm>
              <a:off x="9602982" y="3959671"/>
              <a:ext cx="1887165"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票数</a:t>
              </a:r>
              <a:endParaRPr lang="en-US" altLang="zh-CN" sz="2800" dirty="0">
                <a:latin typeface="黑体" panose="02010609060101010101" pitchFamily="49" charset="-122"/>
                <a:ea typeface="黑体" panose="02010609060101010101" pitchFamily="49" charset="-122"/>
              </a:endParaRPr>
            </a:p>
          </p:txBody>
        </p:sp>
        <p:sp>
          <p:nvSpPr>
            <p:cNvPr id="38" name="文本框 37"/>
            <p:cNvSpPr txBox="1"/>
            <p:nvPr>
              <p:custDataLst>
                <p:tags r:id="rId26"/>
              </p:custDataLst>
            </p:nvPr>
          </p:nvSpPr>
          <p:spPr>
            <a:xfrm>
              <a:off x="7188965" y="4529019"/>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1</a:t>
              </a:r>
              <a:endParaRPr lang="zh-CN" altLang="en-US" sz="2800" dirty="0">
                <a:latin typeface="黑体" panose="02010609060101010101" pitchFamily="49" charset="-122"/>
                <a:ea typeface="黑体" panose="02010609060101010101" pitchFamily="49" charset="-122"/>
              </a:endParaRPr>
            </a:p>
          </p:txBody>
        </p:sp>
        <p:sp>
          <p:nvSpPr>
            <p:cNvPr id="39" name="文本框 38"/>
            <p:cNvSpPr txBox="1"/>
            <p:nvPr>
              <p:custDataLst>
                <p:tags r:id="rId27"/>
              </p:custDataLst>
            </p:nvPr>
          </p:nvSpPr>
          <p:spPr>
            <a:xfrm>
              <a:off x="7188965" y="5089765"/>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2</a:t>
              </a:r>
              <a:endParaRPr lang="en-US" altLang="zh-CN" sz="2800" dirty="0">
                <a:latin typeface="黑体" panose="02010609060101010101" pitchFamily="49" charset="-122"/>
                <a:ea typeface="黑体" panose="02010609060101010101" pitchFamily="49" charset="-122"/>
              </a:endParaRPr>
            </a:p>
          </p:txBody>
        </p:sp>
        <p:sp>
          <p:nvSpPr>
            <p:cNvPr id="40" name="文本框 39"/>
            <p:cNvSpPr txBox="1"/>
            <p:nvPr>
              <p:custDataLst>
                <p:tags r:id="rId28"/>
              </p:custDataLst>
            </p:nvPr>
          </p:nvSpPr>
          <p:spPr>
            <a:xfrm>
              <a:off x="7148796" y="5685257"/>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18</a:t>
              </a:r>
              <a:endParaRPr lang="en-US" altLang="zh-CN" sz="2800" dirty="0">
                <a:latin typeface="黑体" panose="02010609060101010101" pitchFamily="49" charset="-122"/>
                <a:ea typeface="黑体" panose="02010609060101010101" pitchFamily="49" charset="-122"/>
              </a:endParaRPr>
            </a:p>
          </p:txBody>
        </p:sp>
        <p:sp>
          <p:nvSpPr>
            <p:cNvPr id="41" name="文本框 40"/>
            <p:cNvSpPr txBox="1"/>
            <p:nvPr>
              <p:custDataLst>
                <p:tags r:id="rId29"/>
              </p:custDataLst>
            </p:nvPr>
          </p:nvSpPr>
          <p:spPr>
            <a:xfrm>
              <a:off x="8040186" y="5594335"/>
              <a:ext cx="1274324"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孙中山</a:t>
              </a:r>
              <a:endParaRPr lang="en-US" altLang="zh-CN" sz="2800" dirty="0">
                <a:latin typeface="黑体" panose="02010609060101010101" pitchFamily="49" charset="-122"/>
                <a:ea typeface="黑体" panose="02010609060101010101" pitchFamily="49" charset="-122"/>
              </a:endParaRPr>
            </a:p>
          </p:txBody>
        </p:sp>
        <p:sp>
          <p:nvSpPr>
            <p:cNvPr id="42" name="文本框 41"/>
            <p:cNvSpPr txBox="1"/>
            <p:nvPr>
              <p:custDataLst>
                <p:tags r:id="rId30"/>
              </p:custDataLst>
            </p:nvPr>
          </p:nvSpPr>
          <p:spPr>
            <a:xfrm>
              <a:off x="8162506" y="4993919"/>
              <a:ext cx="1274324"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孟子</a:t>
              </a:r>
              <a:endParaRPr lang="en-US" altLang="zh-CN" sz="2800" dirty="0">
                <a:latin typeface="黑体" panose="02010609060101010101" pitchFamily="49" charset="-122"/>
                <a:ea typeface="黑体" panose="02010609060101010101" pitchFamily="49" charset="-122"/>
              </a:endParaRPr>
            </a:p>
          </p:txBody>
        </p:sp>
        <p:sp>
          <p:nvSpPr>
            <p:cNvPr id="43" name="文本框 42"/>
            <p:cNvSpPr txBox="1"/>
            <p:nvPr>
              <p:custDataLst>
                <p:tags r:id="rId31"/>
              </p:custDataLst>
            </p:nvPr>
          </p:nvSpPr>
          <p:spPr>
            <a:xfrm>
              <a:off x="8132547" y="4470699"/>
              <a:ext cx="1274324" cy="523220"/>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孔子</a:t>
              </a:r>
              <a:endParaRPr lang="en-US" altLang="zh-CN" sz="2800" dirty="0">
                <a:latin typeface="黑体" panose="02010609060101010101" pitchFamily="49" charset="-122"/>
                <a:ea typeface="黑体" panose="02010609060101010101" pitchFamily="49" charset="-122"/>
              </a:endParaRPr>
            </a:p>
          </p:txBody>
        </p:sp>
        <p:sp>
          <p:nvSpPr>
            <p:cNvPr id="44" name="文本框 43"/>
            <p:cNvSpPr txBox="1"/>
            <p:nvPr>
              <p:custDataLst>
                <p:tags r:id="rId32"/>
              </p:custDataLst>
            </p:nvPr>
          </p:nvSpPr>
          <p:spPr>
            <a:xfrm>
              <a:off x="9729812" y="4504234"/>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157</a:t>
              </a:r>
              <a:endParaRPr lang="zh-CN" altLang="en-US" sz="2800" dirty="0">
                <a:latin typeface="黑体" panose="02010609060101010101" pitchFamily="49" charset="-122"/>
                <a:ea typeface="黑体" panose="02010609060101010101" pitchFamily="49" charset="-122"/>
              </a:endParaRPr>
            </a:p>
          </p:txBody>
        </p:sp>
        <p:sp>
          <p:nvSpPr>
            <p:cNvPr id="45" name="文本框 44"/>
            <p:cNvSpPr txBox="1"/>
            <p:nvPr>
              <p:custDataLst>
                <p:tags r:id="rId33"/>
              </p:custDataLst>
            </p:nvPr>
          </p:nvSpPr>
          <p:spPr>
            <a:xfrm>
              <a:off x="9746332" y="5027454"/>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61</a:t>
              </a:r>
              <a:endParaRPr lang="zh-CN" altLang="en-US" sz="2800" dirty="0">
                <a:latin typeface="黑体" panose="02010609060101010101" pitchFamily="49" charset="-122"/>
                <a:ea typeface="黑体" panose="02010609060101010101" pitchFamily="49" charset="-122"/>
              </a:endParaRPr>
            </a:p>
          </p:txBody>
        </p:sp>
        <p:sp>
          <p:nvSpPr>
            <p:cNvPr id="46" name="文本框 45"/>
            <p:cNvSpPr txBox="1"/>
            <p:nvPr>
              <p:custDataLst>
                <p:tags r:id="rId34"/>
              </p:custDataLst>
            </p:nvPr>
          </p:nvSpPr>
          <p:spPr>
            <a:xfrm>
              <a:off x="9746332" y="5612985"/>
              <a:ext cx="1274324" cy="523220"/>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17</a:t>
              </a:r>
              <a:endParaRPr lang="zh-CN" altLang="en-US" sz="2800" dirty="0">
                <a:latin typeface="黑体" panose="02010609060101010101" pitchFamily="49" charset="-122"/>
                <a:ea typeface="黑体" panose="02010609060101010101" pitchFamily="49" charset="-122"/>
              </a:endParaRPr>
            </a:p>
          </p:txBody>
        </p:sp>
      </p:grpSp>
      <p:sp>
        <p:nvSpPr>
          <p:cNvPr id="48" name="文本框 47"/>
          <p:cNvSpPr txBox="1"/>
          <p:nvPr>
            <p:custDataLst>
              <p:tags r:id="rId35"/>
            </p:custDataLst>
          </p:nvPr>
        </p:nvSpPr>
        <p:spPr>
          <a:xfrm>
            <a:off x="942311" y="4140236"/>
            <a:ext cx="4015584" cy="1384995"/>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    </a:t>
            </a:r>
            <a:r>
              <a:rPr lang="en-US" altLang="zh-CN" sz="2800" dirty="0" smtClean="0">
                <a:solidFill>
                  <a:srgbClr val="FF0000"/>
                </a:solidFill>
                <a:latin typeface="黑体" panose="02010609060101010101" pitchFamily="49" charset="-122"/>
                <a:ea typeface="黑体" panose="02010609060101010101" pitchFamily="49" charset="-122"/>
              </a:rPr>
              <a:t>1913</a:t>
            </a:r>
            <a:r>
              <a:rPr lang="zh-CN" altLang="en-US" sz="2800" dirty="0">
                <a:solidFill>
                  <a:srgbClr val="FF0000"/>
                </a:solidFill>
                <a:latin typeface="黑体" panose="02010609060101010101" pitchFamily="49" charset="-122"/>
                <a:ea typeface="黑体" panose="02010609060101010101" pitchFamily="49" charset="-122"/>
              </a:rPr>
              <a:t>年</a:t>
            </a:r>
            <a:r>
              <a:rPr lang="zh-CN" altLang="en-US" sz="2800" dirty="0">
                <a:latin typeface="黑体" panose="02010609060101010101" pitchFamily="49" charset="-122"/>
                <a:ea typeface="黑体" panose="02010609060101010101" pitchFamily="49" charset="-122"/>
              </a:rPr>
              <a:t>江苏第一师范大学“最崇拜的人物”问卷调查统计表</a:t>
            </a:r>
            <a:endParaRPr lang="zh-CN" altLang="en-US" sz="2800" dirty="0">
              <a:latin typeface="黑体" panose="02010609060101010101" pitchFamily="49" charset="-122"/>
              <a:ea typeface="黑体" panose="02010609060101010101" pitchFamily="49" charset="-122"/>
            </a:endParaRPr>
          </a:p>
        </p:txBody>
      </p:sp>
      <p:sp>
        <p:nvSpPr>
          <p:cNvPr id="50" name="文本框 49"/>
          <p:cNvSpPr txBox="1"/>
          <p:nvPr>
            <p:custDataLst>
              <p:tags r:id="rId36"/>
            </p:custDataLst>
          </p:nvPr>
        </p:nvSpPr>
        <p:spPr>
          <a:xfrm>
            <a:off x="2211687" y="2283037"/>
            <a:ext cx="1059535" cy="953135"/>
          </a:xfrm>
          <a:prstGeom prst="rect">
            <a:avLst/>
          </a:prstGeom>
          <a:solidFill>
            <a:srgbClr val="C00000"/>
          </a:solidFill>
        </p:spPr>
        <p:txBody>
          <a:bodyPr wrap="square" rtlCol="0">
            <a:spAutoFit/>
          </a:bodyPr>
          <a:lstStyle/>
          <a:p>
            <a:pPr algn="ctr"/>
            <a:r>
              <a:rPr lang="zh-CN" altLang="en-US" sz="2800" dirty="0">
                <a:solidFill>
                  <a:schemeClr val="bg1"/>
                </a:solidFill>
                <a:latin typeface="黑体" panose="02010609060101010101" pitchFamily="49" charset="-122"/>
                <a:ea typeface="黑体" panose="02010609060101010101" pitchFamily="49" charset="-122"/>
              </a:rPr>
              <a:t>儒家</a:t>
            </a:r>
            <a:endParaRPr lang="en-US" altLang="zh-CN" sz="2800" dirty="0">
              <a:solidFill>
                <a:schemeClr val="bg1"/>
              </a:solidFill>
              <a:latin typeface="黑体" panose="02010609060101010101" pitchFamily="49" charset="-122"/>
              <a:ea typeface="黑体" panose="02010609060101010101" pitchFamily="49" charset="-122"/>
            </a:endParaRPr>
          </a:p>
          <a:p>
            <a:pPr algn="ctr"/>
            <a:r>
              <a:rPr lang="zh-CN" altLang="en-US" sz="2800" dirty="0">
                <a:solidFill>
                  <a:schemeClr val="bg1"/>
                </a:solidFill>
                <a:latin typeface="黑体" panose="02010609060101010101" pitchFamily="49" charset="-122"/>
                <a:ea typeface="黑体" panose="02010609060101010101" pitchFamily="49" charset="-122"/>
              </a:rPr>
              <a:t>思想</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52" name="文本框 51"/>
          <p:cNvSpPr txBox="1"/>
          <p:nvPr>
            <p:custDataLst>
              <p:tags r:id="rId37"/>
            </p:custDataLst>
          </p:nvPr>
        </p:nvSpPr>
        <p:spPr>
          <a:xfrm>
            <a:off x="2045241" y="3377035"/>
            <a:ext cx="1559067" cy="460375"/>
          </a:xfrm>
          <a:prstGeom prst="rect">
            <a:avLst/>
          </a:prstGeom>
          <a:solidFill>
            <a:schemeClr val="accent2"/>
          </a:solidFill>
        </p:spPr>
        <p:txBody>
          <a:bodyPr wrap="square" rtlCol="0">
            <a:spAutoFit/>
          </a:bodyPr>
          <a:lstStyle/>
          <a:p>
            <a:pPr algn="ctr"/>
            <a:r>
              <a:rPr lang="zh-CN" altLang="en-US" sz="2400" dirty="0">
                <a:latin typeface="黑体" panose="02010609060101010101" pitchFamily="49" charset="-122"/>
                <a:ea typeface="黑体" panose="02010609060101010101" pitchFamily="49" charset="-122"/>
              </a:rPr>
              <a:t>民主共和</a:t>
            </a:r>
            <a:endParaRPr lang="zh-CN" altLang="en-US" sz="2400" dirty="0">
              <a:latin typeface="黑体" panose="02010609060101010101" pitchFamily="49" charset="-122"/>
              <a:ea typeface="黑体" panose="02010609060101010101" pitchFamily="49" charset="-122"/>
            </a:endParaRPr>
          </a:p>
        </p:txBody>
      </p:sp>
      <p:sp>
        <p:nvSpPr>
          <p:cNvPr id="22" name="文本框 21"/>
          <p:cNvSpPr txBox="1"/>
          <p:nvPr/>
        </p:nvSpPr>
        <p:spPr>
          <a:xfrm>
            <a:off x="471805" y="1087120"/>
            <a:ext cx="4064000" cy="521970"/>
          </a:xfrm>
          <a:prstGeom prst="rect">
            <a:avLst/>
          </a:prstGeom>
          <a:noFill/>
        </p:spPr>
        <p:txBody>
          <a:bodyPr wrap="square" rtlCol="0">
            <a:spAutoFit/>
          </a:bodyPr>
          <a:lstStyle/>
          <a:p>
            <a:r>
              <a:rPr lang="en-US" altLang="zh-CN" sz="2800">
                <a:latin typeface="黑体" panose="02010609060101010101" pitchFamily="49" charset="-122"/>
                <a:ea typeface="黑体" panose="02010609060101010101" pitchFamily="49" charset="-122"/>
              </a:rPr>
              <a:t>1.</a:t>
            </a:r>
            <a:r>
              <a:rPr lang="zh-CN" altLang="en-US" sz="2800">
                <a:latin typeface="黑体" panose="02010609060101010101" pitchFamily="49" charset="-122"/>
                <a:ea typeface="黑体" panose="02010609060101010101" pitchFamily="49" charset="-122"/>
              </a:rPr>
              <a:t>积极性：</a:t>
            </a:r>
            <a:endParaRPr lang="zh-CN" altLang="en-US" sz="2800">
              <a:latin typeface="黑体" panose="02010609060101010101" pitchFamily="49" charset="-122"/>
              <a:ea typeface="黑体" panose="02010609060101010101" pitchFamily="49" charset="-122"/>
            </a:endParaRPr>
          </a:p>
        </p:txBody>
      </p:sp>
    </p:spTree>
    <p:custDataLst>
      <p:tags r:id="rId38"/>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7" grpId="0" bldLvl="0" animBg="1"/>
      <p:bldP spid="50" grpId="0" bldLvl="0" animBg="1"/>
      <p:bldP spid="5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2"/>
          <a:stretch>
            <a:fillRect/>
          </a:stretch>
        </p:blipFill>
        <p:spPr>
          <a:xfrm>
            <a:off x="412115" y="1392555"/>
            <a:ext cx="3839210" cy="3409950"/>
          </a:xfrm>
          <a:prstGeom prst="rect">
            <a:avLst/>
          </a:prstGeom>
        </p:spPr>
      </p:pic>
      <p:sp>
        <p:nvSpPr>
          <p:cNvPr id="8" name="文本框 7"/>
          <p:cNvSpPr txBox="1"/>
          <p:nvPr>
            <p:custDataLst>
              <p:tags r:id="rId3"/>
            </p:custDataLst>
          </p:nvPr>
        </p:nvSpPr>
        <p:spPr>
          <a:xfrm>
            <a:off x="554419" y="3522050"/>
            <a:ext cx="3553905" cy="460375"/>
          </a:xfrm>
          <a:prstGeom prst="rect">
            <a:avLst/>
          </a:prstGeom>
          <a:solidFill>
            <a:schemeClr val="bg1"/>
          </a:solidFill>
        </p:spPr>
        <p:txBody>
          <a:bodyPr wrap="square" rtlCol="0">
            <a:spAutoFit/>
          </a:bodyPr>
          <a:lstStyle/>
          <a:p>
            <a:pPr algn="ctr"/>
            <a:r>
              <a:rPr lang="zh-CN" altLang="en-US" sz="2400" dirty="0">
                <a:latin typeface="黑体" panose="02010609060101010101" pitchFamily="49" charset="-122"/>
                <a:ea typeface="黑体" panose="02010609060101010101" pitchFamily="49" charset="-122"/>
              </a:rPr>
              <a:t>冲破大学女禁忌第一人</a:t>
            </a:r>
            <a:endParaRPr lang="zh-CN" altLang="en-US" sz="2400" dirty="0">
              <a:latin typeface="黑体" panose="02010609060101010101" pitchFamily="49" charset="-122"/>
              <a:ea typeface="黑体" panose="02010609060101010101" pitchFamily="49" charset="-122"/>
            </a:endParaRPr>
          </a:p>
        </p:txBody>
      </p:sp>
      <p:sp>
        <p:nvSpPr>
          <p:cNvPr id="9" name="文本框 8"/>
          <p:cNvSpPr txBox="1"/>
          <p:nvPr>
            <p:custDataLst>
              <p:tags r:id="rId4"/>
            </p:custDataLst>
          </p:nvPr>
        </p:nvSpPr>
        <p:spPr>
          <a:xfrm>
            <a:off x="4909185" y="903605"/>
            <a:ext cx="7061905" cy="954107"/>
          </a:xfrm>
          <a:prstGeom prst="rect">
            <a:avLst/>
          </a:prstGeom>
          <a:noFill/>
        </p:spPr>
        <p:txBody>
          <a:bodyPr wrap="square" rtlCol="0">
            <a:spAutoFit/>
          </a:bodyPr>
          <a:lstStyle/>
          <a:p>
            <a:r>
              <a:rPr lang="en-US" altLang="zh-CN" sz="2800" dirty="0">
                <a:latin typeface="黑体" panose="02010609060101010101" pitchFamily="49" charset="-122"/>
                <a:ea typeface="黑体" panose="02010609060101010101" pitchFamily="49" charset="-122"/>
              </a:rPr>
              <a:t>    </a:t>
            </a:r>
            <a:r>
              <a:rPr lang="en-US" altLang="zh-CN" sz="2800" dirty="0" smtClean="0">
                <a:latin typeface="黑体" panose="02010609060101010101" pitchFamily="49" charset="-122"/>
                <a:ea typeface="黑体" panose="02010609060101010101" pitchFamily="49" charset="-122"/>
              </a:rPr>
              <a:t>1920</a:t>
            </a:r>
            <a:r>
              <a:rPr lang="zh-CN" altLang="en-US" sz="2800" dirty="0">
                <a:latin typeface="黑体" panose="02010609060101010101" pitchFamily="49" charset="-122"/>
                <a:ea typeface="黑体" panose="02010609060101010101" pitchFamily="49" charset="-122"/>
              </a:rPr>
              <a:t>年，北京大学首次招收</a:t>
            </a:r>
            <a:r>
              <a:rPr lang="en-US" altLang="zh-CN" sz="2800" dirty="0">
                <a:latin typeface="黑体" panose="02010609060101010101" pitchFamily="49" charset="-122"/>
                <a:ea typeface="黑体" panose="02010609060101010101" pitchFamily="49" charset="-122"/>
              </a:rPr>
              <a:t>9</a:t>
            </a:r>
            <a:r>
              <a:rPr lang="zh-CN" altLang="en-US" sz="2800" dirty="0">
                <a:latin typeface="黑体" panose="02010609060101010101" pitchFamily="49" charset="-122"/>
                <a:ea typeface="黑体" panose="02010609060101010101" pitchFamily="49" charset="-122"/>
              </a:rPr>
              <a:t>名女生入学，开创了中国国立大学男女同校的先例。</a:t>
            </a:r>
            <a:endParaRPr lang="zh-CN" altLang="en-US" sz="2800" dirty="0">
              <a:latin typeface="黑体" panose="02010609060101010101" pitchFamily="49" charset="-122"/>
              <a:ea typeface="黑体" panose="02010609060101010101" pitchFamily="49" charset="-122"/>
            </a:endParaRPr>
          </a:p>
        </p:txBody>
      </p:sp>
      <p:sp>
        <p:nvSpPr>
          <p:cNvPr id="10" name="文本框 9"/>
          <p:cNvSpPr txBox="1"/>
          <p:nvPr>
            <p:custDataLst>
              <p:tags r:id="rId5"/>
            </p:custDataLst>
          </p:nvPr>
        </p:nvSpPr>
        <p:spPr>
          <a:xfrm>
            <a:off x="4908550" y="1856740"/>
            <a:ext cx="6936740" cy="2245360"/>
          </a:xfrm>
          <a:prstGeom prst="rect">
            <a:avLst/>
          </a:prstGeom>
          <a:noFill/>
        </p:spPr>
        <p:txBody>
          <a:bodyPr wrap="square" rtlCol="0">
            <a:spAutoFit/>
          </a:bodyPr>
          <a:lstStyle/>
          <a:p>
            <a:pPr algn="just"/>
            <a:r>
              <a:rPr lang="zh-CN" altLang="en-US" sz="2800" b="0" i="0" dirty="0">
                <a:solidFill>
                  <a:srgbClr val="333333"/>
                </a:solidFill>
                <a:effectLst/>
                <a:latin typeface="黑体" panose="02010609060101010101" pitchFamily="49" charset="-122"/>
                <a:ea typeface="黑体" panose="02010609060101010101" pitchFamily="49" charset="-122"/>
              </a:rPr>
              <a:t>    </a:t>
            </a:r>
            <a:r>
              <a:rPr lang="zh-CN" altLang="en-US" sz="2800" b="0" i="0" dirty="0" smtClean="0">
                <a:solidFill>
                  <a:srgbClr val="333333"/>
                </a:solidFill>
                <a:effectLst/>
                <a:latin typeface="黑体" panose="02010609060101010101" pitchFamily="49" charset="-122"/>
                <a:ea typeface="黑体" panose="02010609060101010101" pitchFamily="49" charset="-122"/>
              </a:rPr>
              <a:t>女</a:t>
            </a:r>
            <a:r>
              <a:rPr lang="zh-CN" altLang="en-US" sz="2800" b="0" i="0" dirty="0">
                <a:solidFill>
                  <a:srgbClr val="333333"/>
                </a:solidFill>
                <a:effectLst/>
                <a:latin typeface="黑体" panose="02010609060101010101" pitchFamily="49" charset="-122"/>
                <a:ea typeface="黑体" panose="02010609060101010101" pitchFamily="49" charset="-122"/>
              </a:rPr>
              <a:t>学生已经开始觉悟，抵制学校开设“列女传” （修身课）。在操场的树荫下，在宿舍里，她们常常聚在一起，争的面红耳赤，后来由争论变成抗婚、逃婚，以实际行动反</a:t>
            </a:r>
            <a:r>
              <a:rPr lang="zh-CN" altLang="en-US" sz="2800" b="0" i="0" dirty="0">
                <a:solidFill>
                  <a:srgbClr val="FF0000"/>
                </a:solidFill>
                <a:effectLst/>
                <a:latin typeface="黑体" panose="02010609060101010101" pitchFamily="49" charset="-122"/>
                <a:ea typeface="黑体" panose="02010609060101010101" pitchFamily="49" charset="-122"/>
              </a:rPr>
              <a:t>抗旧礼教</a:t>
            </a:r>
            <a:r>
              <a:rPr lang="zh-CN" altLang="en-US" sz="2800" b="0" i="0" dirty="0">
                <a:solidFill>
                  <a:srgbClr val="333333"/>
                </a:solidFill>
                <a:effectLst/>
                <a:latin typeface="黑体" panose="02010609060101010101" pitchFamily="49" charset="-122"/>
                <a:ea typeface="黑体" panose="02010609060101010101" pitchFamily="49" charset="-122"/>
              </a:rPr>
              <a:t>，</a:t>
            </a:r>
            <a:r>
              <a:rPr lang="zh-CN" altLang="en-US" sz="2800" b="0" i="0" dirty="0">
                <a:solidFill>
                  <a:srgbClr val="FF0000"/>
                </a:solidFill>
                <a:effectLst/>
                <a:latin typeface="黑体" panose="02010609060101010101" pitchFamily="49" charset="-122"/>
                <a:ea typeface="黑体" panose="02010609060101010101" pitchFamily="49" charset="-122"/>
              </a:rPr>
              <a:t>争取</a:t>
            </a:r>
            <a:r>
              <a:rPr lang="zh-CN" altLang="en-US" sz="2800" b="0" i="0" dirty="0">
                <a:solidFill>
                  <a:srgbClr val="333333"/>
                </a:solidFill>
                <a:effectLst/>
                <a:latin typeface="黑体" panose="02010609060101010101" pitchFamily="49" charset="-122"/>
                <a:ea typeface="黑体" panose="02010609060101010101" pitchFamily="49" charset="-122"/>
              </a:rPr>
              <a:t>婚姻</a:t>
            </a:r>
            <a:r>
              <a:rPr lang="zh-CN" altLang="en-US" sz="2800" b="0" i="0" dirty="0">
                <a:solidFill>
                  <a:srgbClr val="FF0000"/>
                </a:solidFill>
                <a:effectLst/>
                <a:latin typeface="黑体" panose="02010609060101010101" pitchFamily="49" charset="-122"/>
                <a:ea typeface="黑体" panose="02010609060101010101" pitchFamily="49" charset="-122"/>
              </a:rPr>
              <a:t>自由</a:t>
            </a:r>
            <a:r>
              <a:rPr lang="zh-CN" altLang="en-US"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
        <p:nvSpPr>
          <p:cNvPr id="5" name="文本框 4"/>
          <p:cNvSpPr txBox="1"/>
          <p:nvPr>
            <p:custDataLst>
              <p:tags r:id="rId6"/>
            </p:custDataLst>
          </p:nvPr>
        </p:nvSpPr>
        <p:spPr>
          <a:xfrm>
            <a:off x="4909185" y="4102100"/>
            <a:ext cx="6285865" cy="521970"/>
          </a:xfrm>
          <a:prstGeom prst="rect">
            <a:avLst/>
          </a:prstGeom>
          <a:solidFill>
            <a:srgbClr val="FFC000"/>
          </a:solidFill>
        </p:spPr>
        <p:txBody>
          <a:bodyPr wrap="square" rtlCol="0">
            <a:spAutoFit/>
          </a:bodyPr>
          <a:lstStyle/>
          <a:p>
            <a:r>
              <a:rPr lang="zh-CN" altLang="en-US" sz="2800" dirty="0">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）动摇了封建道德礼教的统治地位</a:t>
            </a:r>
            <a:endParaRPr lang="zh-CN" altLang="en-US" sz="2800" dirty="0">
              <a:latin typeface="黑体" panose="02010609060101010101" pitchFamily="49" charset="-122"/>
              <a:ea typeface="黑体" panose="02010609060101010101" pitchFamily="49" charset="-122"/>
            </a:endParaRPr>
          </a:p>
        </p:txBody>
      </p:sp>
      <p:sp>
        <p:nvSpPr>
          <p:cNvPr id="11" name="文本框 10"/>
          <p:cNvSpPr txBox="1"/>
          <p:nvPr>
            <p:custDataLst>
              <p:tags r:id="rId7"/>
            </p:custDataLst>
          </p:nvPr>
        </p:nvSpPr>
        <p:spPr>
          <a:xfrm>
            <a:off x="411480" y="4666615"/>
            <a:ext cx="11433810" cy="1815882"/>
          </a:xfrm>
          <a:prstGeom prst="rect">
            <a:avLst/>
          </a:prstGeom>
          <a:noFill/>
        </p:spPr>
        <p:txBody>
          <a:bodyPr wrap="square" rtlCol="0">
            <a:spAutoFit/>
          </a:bodyPr>
          <a:lstStyle/>
          <a:p>
            <a:pPr algn="just"/>
            <a:r>
              <a:rPr lang="zh-CN" altLang="en-US" sz="2800" dirty="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聚集</a:t>
            </a:r>
            <a:r>
              <a:rPr lang="zh-CN" altLang="en-US" sz="2800" dirty="0">
                <a:latin typeface="黑体" panose="02010609060101010101" pitchFamily="49" charset="-122"/>
                <a:ea typeface="黑体" panose="02010609060101010101" pitchFamily="49" charset="-122"/>
              </a:rPr>
              <a:t>在</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新青年</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周围的知识分子的重要性是</a:t>
            </a:r>
            <a:r>
              <a:rPr lang="zh-CN" altLang="en-US" sz="2800" dirty="0">
                <a:solidFill>
                  <a:srgbClr val="FF0000"/>
                </a:solidFill>
                <a:latin typeface="黑体" panose="02010609060101010101" pitchFamily="49" charset="-122"/>
                <a:ea typeface="黑体" panose="02010609060101010101" pitchFamily="49" charset="-122"/>
              </a:rPr>
              <a:t>很难估价的</a:t>
            </a:r>
            <a:r>
              <a:rPr lang="zh-CN" altLang="en-US" sz="2800" dirty="0">
                <a:latin typeface="黑体" panose="02010609060101010101" pitchFamily="49" charset="-122"/>
                <a:ea typeface="黑体" panose="02010609060101010101" pitchFamily="49" charset="-122"/>
              </a:rPr>
              <a:t>。他们的著作铸成了</a:t>
            </a:r>
            <a:r>
              <a:rPr lang="zh-CN" altLang="en-US" sz="2800" dirty="0">
                <a:solidFill>
                  <a:srgbClr val="FF0000"/>
                </a:solidFill>
                <a:latin typeface="黑体" panose="02010609060101010101" pitchFamily="49" charset="-122"/>
                <a:ea typeface="黑体" panose="02010609060101010101" pitchFamily="49" charset="-122"/>
              </a:rPr>
              <a:t>一代年轻学生的信仰和态度</a:t>
            </a:r>
            <a:r>
              <a:rPr lang="zh-CN" altLang="en-US" sz="2800" dirty="0">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1919</a:t>
            </a:r>
            <a:r>
              <a:rPr lang="zh-CN" altLang="en-US" sz="2800" dirty="0">
                <a:latin typeface="黑体" panose="02010609060101010101" pitchFamily="49" charset="-122"/>
                <a:ea typeface="黑体" panose="02010609060101010101" pitchFamily="49" charset="-122"/>
              </a:rPr>
              <a:t>年五四运动后，</a:t>
            </a:r>
            <a:r>
              <a:rPr lang="zh-CN" altLang="en-US" sz="2800" dirty="0">
                <a:solidFill>
                  <a:srgbClr val="FF0000"/>
                </a:solidFill>
                <a:latin typeface="黑体" panose="02010609060101010101" pitchFamily="49" charset="-122"/>
                <a:ea typeface="黑体" panose="02010609060101010101" pitchFamily="49" charset="-122"/>
              </a:rPr>
              <a:t>这些学生是政治上的生力军</a:t>
            </a:r>
            <a:r>
              <a:rPr lang="zh-CN" altLang="en-US" sz="2800" dirty="0">
                <a:latin typeface="黑体" panose="02010609060101010101" pitchFamily="49" charset="-122"/>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并成为现代中国革命的领导</a:t>
            </a:r>
            <a:r>
              <a:rPr lang="zh-CN" altLang="en-US"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a:p>
            <a:pPr algn="just"/>
            <a:r>
              <a:rPr lang="en-US" altLang="zh-CN" sz="2800" dirty="0" smtClean="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美国学者莫里斯者 </a:t>
            </a:r>
            <a:endParaRPr lang="zh-CN" altLang="en-US" sz="2800" dirty="0">
              <a:latin typeface="黑体" panose="02010609060101010101" pitchFamily="49" charset="-122"/>
              <a:ea typeface="黑体" panose="02010609060101010101" pitchFamily="49" charset="-122"/>
            </a:endParaRPr>
          </a:p>
        </p:txBody>
      </p:sp>
      <p:sp>
        <p:nvSpPr>
          <p:cNvPr id="12" name="文本框 11"/>
          <p:cNvSpPr txBox="1"/>
          <p:nvPr>
            <p:custDataLst>
              <p:tags r:id="rId8"/>
            </p:custDataLst>
          </p:nvPr>
        </p:nvSpPr>
        <p:spPr>
          <a:xfrm>
            <a:off x="703262" y="5890194"/>
            <a:ext cx="7348855" cy="521970"/>
          </a:xfrm>
          <a:prstGeom prst="rect">
            <a:avLst/>
          </a:prstGeom>
          <a:solidFill>
            <a:srgbClr val="FFC000"/>
          </a:solidFill>
        </p:spPr>
        <p:txBody>
          <a:bodyPr wrap="square">
            <a:spAutoFit/>
          </a:bodyPr>
          <a:lstStyle/>
          <a:p>
            <a:r>
              <a:rPr lang="zh-CN" altLang="en-US" sz="2800" dirty="0">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）为五四运动起了思想宣传和铺垫的作用</a:t>
            </a:r>
            <a:endParaRPr lang="zh-CN" altLang="en-US" sz="2800" dirty="0"/>
          </a:p>
        </p:txBody>
      </p:sp>
      <p:sp>
        <p:nvSpPr>
          <p:cNvPr id="22" name="文本框 21"/>
          <p:cNvSpPr txBox="1"/>
          <p:nvPr>
            <p:custDataLst>
              <p:tags r:id="rId9"/>
            </p:custDataLst>
          </p:nvPr>
        </p:nvSpPr>
        <p:spPr>
          <a:xfrm>
            <a:off x="412115" y="935990"/>
            <a:ext cx="4064000" cy="521970"/>
          </a:xfrm>
          <a:prstGeom prst="rect">
            <a:avLst/>
          </a:prstGeom>
          <a:noFill/>
        </p:spPr>
        <p:txBody>
          <a:bodyPr wrap="square" rtlCol="0">
            <a:spAutoFit/>
          </a:bodyPr>
          <a:lstStyle/>
          <a:p>
            <a:r>
              <a:rPr lang="en-US" altLang="zh-CN" sz="2800"/>
              <a:t>1.</a:t>
            </a:r>
            <a:r>
              <a:rPr lang="zh-CN" altLang="en-US" sz="2800"/>
              <a:t>积极性：</a:t>
            </a:r>
            <a:endParaRPr lang="zh-CN" altLang="en-US" sz="2800"/>
          </a:p>
        </p:txBody>
      </p:sp>
      <p:sp>
        <p:nvSpPr>
          <p:cNvPr id="13" name="文本框 13"/>
          <p:cNvSpPr txBox="1"/>
          <p:nvPr>
            <p:custDataLst>
              <p:tags r:id="rId10"/>
            </p:custDataLst>
          </p:nvPr>
        </p:nvSpPr>
        <p:spPr>
          <a:xfrm>
            <a:off x="3871812" y="202770"/>
            <a:ext cx="4013171"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三、新文化运动之影响</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03225" y="1192205"/>
            <a:ext cx="11370945" cy="5024038"/>
          </a:xfrm>
          <a:prstGeom prst="rect">
            <a:avLst/>
          </a:prstGeom>
          <a:noFill/>
          <a:ln w="9525">
            <a:noFill/>
          </a:ln>
        </p:spPr>
        <p:txBody>
          <a:bodyPr wrap="square">
            <a:noAutofit/>
            <a:scene3d>
              <a:camera prst="orthographicFront"/>
              <a:lightRig rig="threePt" dir="t"/>
            </a:scene3d>
          </a:bodyPr>
          <a:lstStyle/>
          <a:p>
            <a:pPr algn="just">
              <a:lnSpc>
                <a:spcPct val="150000"/>
              </a:lnSpc>
            </a:pPr>
            <a:r>
              <a:rPr lang="en-US" sz="2400" b="0" dirty="0">
                <a:solidFill>
                  <a:schemeClr val="tx1"/>
                </a:solidFill>
                <a:latin typeface="黑体" panose="02010609060101010101" pitchFamily="49" charset="-122"/>
                <a:ea typeface="黑体" panose="02010609060101010101" pitchFamily="49" charset="-122"/>
              </a:rPr>
              <a:t>1. </a:t>
            </a:r>
            <a:r>
              <a:rPr lang="zh-CN" sz="2400" b="0" dirty="0">
                <a:solidFill>
                  <a:schemeClr val="tx1"/>
                </a:solidFill>
                <a:latin typeface="黑体" panose="02010609060101010101" pitchFamily="49" charset="-122"/>
                <a:ea typeface="黑体" panose="02010609060101010101" pitchFamily="49" charset="-122"/>
              </a:rPr>
              <a:t>通过对《新青年》杂志史料与相关图片史料等互证分析，以及代表人物与观点等，认识《新青年》和北京大学作为新文化运动重要阵地的作用，理解新文化运动的主要内容。（史料实证、时空观念、历史解释）</a:t>
            </a:r>
            <a:endParaRPr lang="en-US" sz="2400" b="0" dirty="0">
              <a:solidFill>
                <a:schemeClr val="tx1"/>
              </a:solidFill>
              <a:latin typeface="黑体" panose="02010609060101010101" pitchFamily="49" charset="-122"/>
              <a:ea typeface="黑体" panose="02010609060101010101" pitchFamily="49" charset="-122"/>
            </a:endParaRPr>
          </a:p>
          <a:p>
            <a:pPr algn="just">
              <a:lnSpc>
                <a:spcPct val="150000"/>
              </a:lnSpc>
            </a:pPr>
            <a:r>
              <a:rPr lang="en-US" sz="2400" b="0" dirty="0">
                <a:solidFill>
                  <a:schemeClr val="tx1"/>
                </a:solidFill>
                <a:latin typeface="黑体" panose="02010609060101010101" pitchFamily="49" charset="-122"/>
                <a:ea typeface="黑体" panose="02010609060101010101" pitchFamily="49" charset="-122"/>
              </a:rPr>
              <a:t>2. </a:t>
            </a:r>
            <a:r>
              <a:rPr lang="zh-CN" sz="2400" b="0" dirty="0">
                <a:solidFill>
                  <a:schemeClr val="tx1"/>
                </a:solidFill>
                <a:latin typeface="黑体" panose="02010609060101010101" pitchFamily="49" charset="-122"/>
                <a:ea typeface="黑体" panose="02010609060101010101" pitchFamily="49" charset="-122"/>
              </a:rPr>
              <a:t>结合新文化运动评价的相关史料及史家观点，通过微项目学习式的学生活动，分析新文化运动对社会产生的影响，认识新文化运动在中国近代思想解放运动中的地位及影响。（唯物史观，时空观念，历史解释）</a:t>
            </a:r>
            <a:endParaRPr lang="en-US" sz="2400" b="0" dirty="0">
              <a:solidFill>
                <a:schemeClr val="tx1"/>
              </a:solidFill>
              <a:latin typeface="黑体" panose="02010609060101010101" pitchFamily="49" charset="-122"/>
              <a:ea typeface="黑体" panose="02010609060101010101" pitchFamily="49" charset="-122"/>
            </a:endParaRPr>
          </a:p>
          <a:p>
            <a:pPr algn="just">
              <a:lnSpc>
                <a:spcPct val="150000"/>
              </a:lnSpc>
            </a:pPr>
            <a:r>
              <a:rPr lang="en-US" sz="2400" b="0" dirty="0">
                <a:solidFill>
                  <a:schemeClr val="tx1"/>
                </a:solidFill>
                <a:latin typeface="黑体" panose="02010609060101010101" pitchFamily="49" charset="-122"/>
                <a:ea typeface="黑体" panose="02010609060101010101" pitchFamily="49" charset="-122"/>
              </a:rPr>
              <a:t>3. </a:t>
            </a:r>
            <a:r>
              <a:rPr lang="zh-CN" sz="2400" b="0" dirty="0">
                <a:solidFill>
                  <a:schemeClr val="tx1"/>
                </a:solidFill>
                <a:latin typeface="黑体" panose="02010609060101010101" pitchFamily="49" charset="-122"/>
                <a:ea typeface="黑体" panose="02010609060101010101" pitchFamily="49" charset="-122"/>
              </a:rPr>
              <a:t>通过对“课后活动”和之前所学的分析，认识到中国近代化探索由浅入深、由表及里、层层深入的历程，体悟新文化运动代表人物等为民族进步做出贡献的敏锐眼光、非凡勇气与精神。（时空观念、历史解释、家国情怀）</a:t>
            </a:r>
            <a:endParaRPr lang="zh-CN" altLang="en-US" sz="2400" b="0" dirty="0">
              <a:solidFill>
                <a:schemeClr val="tx1"/>
              </a:solidFill>
              <a:latin typeface="黑体" panose="02010609060101010101" pitchFamily="49" charset="-122"/>
              <a:ea typeface="黑体" panose="02010609060101010101" pitchFamily="49"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454660" y="2326005"/>
            <a:ext cx="11282680" cy="3322955"/>
          </a:xfrm>
          <a:prstGeom prst="rect">
            <a:avLst/>
          </a:prstGeom>
          <a:noFill/>
        </p:spPr>
        <p:txBody>
          <a:bodyPr wrap="square" rtlCol="0">
            <a:spAutoFit/>
          </a:bodyPr>
          <a:lstStyle/>
          <a:p>
            <a:pPr>
              <a:lnSpc>
                <a:spcPct val="150000"/>
              </a:lnSpc>
            </a:pPr>
            <a:r>
              <a:rPr lang="zh-CN" altLang="en-US" sz="2800" dirty="0">
                <a:latin typeface="黑体" panose="02010609060101010101" pitchFamily="49" charset="-122"/>
                <a:ea typeface="黑体" panose="02010609060101010101" pitchFamily="49" charset="-122"/>
              </a:rPr>
              <a:t>陈独秀说</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应毁全国已有之孔庙而罢其祀”。</a:t>
            </a:r>
            <a:endParaRPr lang="en-US" altLang="zh-CN" sz="2800" dirty="0">
              <a:latin typeface="黑体" panose="02010609060101010101" pitchFamily="49" charset="-122"/>
              <a:ea typeface="黑体" panose="02010609060101010101" pitchFamily="49" charset="-122"/>
            </a:endParaRPr>
          </a:p>
          <a:p>
            <a:pPr>
              <a:lnSpc>
                <a:spcPct val="150000"/>
              </a:lnSpc>
            </a:pPr>
            <a:r>
              <a:rPr lang="zh-CN" altLang="en-US" sz="2800" dirty="0">
                <a:latin typeface="黑体" panose="02010609060101010101" pitchFamily="49" charset="-122"/>
                <a:ea typeface="黑体" panose="02010609060101010101" pitchFamily="49" charset="-122"/>
              </a:rPr>
              <a:t>鲁迅说</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中医不过是有意无意的骗子。”</a:t>
            </a:r>
            <a:endParaRPr lang="en-US" altLang="zh-CN" sz="2800" dirty="0">
              <a:latin typeface="黑体" panose="02010609060101010101" pitchFamily="49" charset="-122"/>
              <a:ea typeface="黑体" panose="02010609060101010101" pitchFamily="49" charset="-122"/>
            </a:endParaRPr>
          </a:p>
          <a:p>
            <a:pPr>
              <a:lnSpc>
                <a:spcPct val="150000"/>
              </a:lnSpc>
            </a:pPr>
            <a:r>
              <a:rPr lang="zh-CN" altLang="en-US" sz="2800" dirty="0">
                <a:latin typeface="黑体" panose="02010609060101010101" pitchFamily="49" charset="-122"/>
                <a:ea typeface="黑体" panose="02010609060101010101" pitchFamily="49" charset="-122"/>
              </a:rPr>
              <a:t>钱玄同和刘半农主张用英语或者法语代替汉语，喊出“汉字不灭，中国必亡</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的口号。</a:t>
            </a:r>
            <a:endParaRPr lang="en-US" altLang="zh-CN" sz="2800" dirty="0">
              <a:latin typeface="黑体" panose="02010609060101010101" pitchFamily="49" charset="-122"/>
              <a:ea typeface="黑体" panose="02010609060101010101" pitchFamily="49" charset="-122"/>
            </a:endParaRPr>
          </a:p>
          <a:p>
            <a:pPr>
              <a:lnSpc>
                <a:spcPct val="150000"/>
              </a:lnSpc>
            </a:pPr>
            <a:r>
              <a:rPr lang="zh-CN" altLang="en-US" sz="2800" dirty="0">
                <a:latin typeface="黑体" panose="02010609060101010101" pitchFamily="49" charset="-122"/>
                <a:ea typeface="黑体" panose="02010609060101010101" pitchFamily="49" charset="-122"/>
              </a:rPr>
              <a:t>吴虞提出应该把旧书籍都丢到茅房里。</a:t>
            </a:r>
            <a:endParaRPr lang="zh-CN" altLang="en-US" sz="2800" dirty="0">
              <a:latin typeface="黑体" panose="02010609060101010101" pitchFamily="49" charset="-122"/>
              <a:ea typeface="黑体" panose="02010609060101010101" pitchFamily="49" charset="-122"/>
            </a:endParaRPr>
          </a:p>
        </p:txBody>
      </p:sp>
      <p:sp>
        <p:nvSpPr>
          <p:cNvPr id="5" name="文本框 4"/>
          <p:cNvSpPr txBox="1"/>
          <p:nvPr>
            <p:custDataLst>
              <p:tags r:id="rId2"/>
            </p:custDataLst>
          </p:nvPr>
        </p:nvSpPr>
        <p:spPr>
          <a:xfrm>
            <a:off x="2364098" y="1392325"/>
            <a:ext cx="7579150" cy="521970"/>
          </a:xfrm>
          <a:prstGeom prst="rect">
            <a:avLst/>
          </a:prstGeom>
          <a:solidFill>
            <a:srgbClr val="FFC000"/>
          </a:solidFill>
          <a:effectLst>
            <a:outerShdw blurRad="152400" dist="317500" dir="5400000" sx="90000" sy="-19000" rotWithShape="0">
              <a:prstClr val="black">
                <a:alpha val="15000"/>
              </a:prstClr>
            </a:outerShdw>
          </a:effectLst>
        </p:spPr>
        <p:txBody>
          <a:bodyPr wrap="square" rtlCol="0">
            <a:spAutoFit/>
          </a:bodyPr>
          <a:lstStyle/>
          <a:p>
            <a:r>
              <a:rPr lang="zh-CN" altLang="en-US" sz="2800" dirty="0">
                <a:latin typeface="黑体" panose="02010609060101010101" pitchFamily="49" charset="-122"/>
                <a:ea typeface="黑体" panose="02010609060101010101" pitchFamily="49" charset="-122"/>
              </a:rPr>
              <a:t>对于中国传统文化的看法带有一定的片面性</a:t>
            </a:r>
            <a:endParaRPr lang="zh-CN" altLang="en-US" sz="2800" dirty="0">
              <a:latin typeface="黑体" panose="02010609060101010101" pitchFamily="49" charset="-122"/>
              <a:ea typeface="黑体" panose="02010609060101010101" pitchFamily="49" charset="-122"/>
            </a:endParaRPr>
          </a:p>
        </p:txBody>
      </p:sp>
      <p:sp>
        <p:nvSpPr>
          <p:cNvPr id="22" name="文本框 21"/>
          <p:cNvSpPr txBox="1"/>
          <p:nvPr>
            <p:custDataLst>
              <p:tags r:id="rId3"/>
            </p:custDataLst>
          </p:nvPr>
        </p:nvSpPr>
        <p:spPr>
          <a:xfrm>
            <a:off x="454660" y="1392928"/>
            <a:ext cx="4064000" cy="521970"/>
          </a:xfrm>
          <a:prstGeom prst="rect">
            <a:avLst/>
          </a:prstGeom>
          <a:noFill/>
        </p:spPr>
        <p:txBody>
          <a:bodyPr wrap="square" rtlCol="0">
            <a:spAutoFit/>
          </a:bodyPr>
          <a:lstStyle/>
          <a:p>
            <a:r>
              <a:rPr lang="en-US" altLang="zh-CN" sz="2800">
                <a:latin typeface="黑体" panose="02010609060101010101" pitchFamily="49" charset="-122"/>
                <a:ea typeface="黑体" panose="02010609060101010101" pitchFamily="49" charset="-122"/>
              </a:rPr>
              <a:t>2.</a:t>
            </a:r>
            <a:r>
              <a:rPr lang="zh-CN" altLang="en-US" sz="2800">
                <a:latin typeface="黑体" panose="02010609060101010101" pitchFamily="49" charset="-122"/>
                <a:ea typeface="黑体" panose="02010609060101010101" pitchFamily="49" charset="-122"/>
              </a:rPr>
              <a:t>局限性：</a:t>
            </a:r>
            <a:endParaRPr lang="zh-CN" altLang="en-US" sz="2800">
              <a:latin typeface="黑体" panose="02010609060101010101" pitchFamily="49" charset="-122"/>
              <a:ea typeface="黑体" panose="02010609060101010101" pitchFamily="49" charset="-122"/>
            </a:endParaRPr>
          </a:p>
        </p:txBody>
      </p:sp>
      <p:sp>
        <p:nvSpPr>
          <p:cNvPr id="6" name="文本框 13"/>
          <p:cNvSpPr txBox="1"/>
          <p:nvPr>
            <p:custDataLst>
              <p:tags r:id="rId4"/>
            </p:custDataLst>
          </p:nvPr>
        </p:nvSpPr>
        <p:spPr>
          <a:xfrm>
            <a:off x="3871812" y="202770"/>
            <a:ext cx="4013171"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三、新文化运动之影响</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681990" y="767080"/>
            <a:ext cx="6639560" cy="737235"/>
          </a:xfrm>
          <a:prstGeom prst="rect">
            <a:avLst/>
          </a:prstGeom>
          <a:noFill/>
        </p:spPr>
        <p:txBody>
          <a:bodyPr wrap="square" rtlCol="0" anchor="t">
            <a:spAutoFit/>
          </a:bodyPr>
          <a:lstStyle/>
          <a:p>
            <a:pPr algn="l">
              <a:lnSpc>
                <a:spcPct val="150000"/>
              </a:lnSpc>
            </a:pPr>
            <a:r>
              <a:rPr lang="zh-CN" sz="28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如何评价</a:t>
            </a:r>
            <a:r>
              <a:rPr lang="zh-CN" altLang="en-US" sz="2800" b="1">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微软雅黑" panose="020B0503020204020204" charset="-122"/>
                <a:sym typeface="+mn-ea"/>
              </a:rPr>
              <a:t>新文化运动？</a:t>
            </a:r>
            <a:endParaRPr lang="zh-CN" altLang="en-US" sz="2800" b="1">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p:txBody>
      </p:sp>
      <p:graphicFrame>
        <p:nvGraphicFramePr>
          <p:cNvPr id="10" name="表格 9"/>
          <p:cNvGraphicFramePr>
            <a:graphicFrameLocks noGrp="1"/>
          </p:cNvGraphicFramePr>
          <p:nvPr>
            <p:custDataLst>
              <p:tags r:id="rId2"/>
            </p:custDataLst>
          </p:nvPr>
        </p:nvGraphicFramePr>
        <p:xfrm>
          <a:off x="779780" y="1557020"/>
          <a:ext cx="10851515" cy="2728595"/>
        </p:xfrm>
        <a:graphic>
          <a:graphicData uri="http://schemas.openxmlformats.org/drawingml/2006/table">
            <a:tbl>
              <a:tblPr firstRow="1" bandRow="1">
                <a:tableStyleId>{5C22544A-7EE6-4342-B048-85BDC9FD1C3A}</a:tableStyleId>
              </a:tblPr>
              <a:tblGrid>
                <a:gridCol w="1475105"/>
                <a:gridCol w="9376410"/>
              </a:tblGrid>
              <a:tr h="1368425">
                <a:tc>
                  <a:txBody>
                    <a:bodyPr/>
                    <a:lstStyle/>
                    <a:p>
                      <a:pPr algn="ctr">
                        <a:lnSpc>
                          <a:spcPct val="200000"/>
                        </a:lnSpc>
                        <a:buNone/>
                      </a:pPr>
                      <a:r>
                        <a:rPr lang="zh-CN" altLang="en-US" sz="2400" dirty="0">
                          <a:solidFill>
                            <a:srgbClr val="FFFFFF"/>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积极影响</a:t>
                      </a:r>
                      <a:endParaRPr lang="zh-CN" altLang="en-US" sz="2400" b="1" dirty="0">
                        <a:solidFill>
                          <a:srgbClr val="FFFFFF"/>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a:txBody>
                  <a:tcPr>
                    <a:lnL>
                      <a:noFill/>
                    </a:lnL>
                    <a:lnR>
                      <a:noFill/>
                    </a:lnR>
                    <a:lnT>
                      <a:noFill/>
                    </a:lnT>
                    <a:lnB>
                      <a:noFill/>
                    </a:lnB>
                    <a:solidFill>
                      <a:srgbClr val="E34D4D"/>
                    </a:solidFill>
                  </a:tcPr>
                </a:tc>
                <a:tc>
                  <a:txBody>
                    <a:bodyPr/>
                    <a:lstStyle/>
                    <a:p>
                      <a:pPr algn="ctr">
                        <a:lnSpc>
                          <a:spcPct val="150000"/>
                        </a:lnSpc>
                        <a:buNone/>
                      </a:pPr>
                      <a:endParaRPr lang="zh-CN" altLang="en-US" sz="2400">
                        <a:solidFill>
                          <a:srgbClr val="FFFF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p>
                      <a:pPr algn="ctr">
                        <a:lnSpc>
                          <a:spcPct val="150000"/>
                        </a:lnSpc>
                        <a:buNone/>
                      </a:pPr>
                      <a:endParaRPr lang="zh-CN" altLang="en-US" sz="2400">
                        <a:solidFill>
                          <a:srgbClr val="FFFF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txBody>
                  <a:tcPr>
                    <a:lnL>
                      <a:noFill/>
                    </a:lnL>
                    <a:lnR>
                      <a:noFill/>
                    </a:lnR>
                    <a:lnT>
                      <a:noFill/>
                    </a:lnT>
                    <a:lnB>
                      <a:noFill/>
                    </a:lnB>
                    <a:solidFill>
                      <a:srgbClr val="E67A4A"/>
                    </a:solidFill>
                  </a:tcPr>
                </a:tc>
              </a:tr>
              <a:tr h="680085">
                <a:tc>
                  <a:txBody>
                    <a:bodyPr/>
                    <a:lstStyle/>
                    <a:p>
                      <a:pPr algn="ctr">
                        <a:lnSpc>
                          <a:spcPct val="150000"/>
                        </a:lnSpc>
                        <a:buNone/>
                      </a:pPr>
                      <a:r>
                        <a:rPr lang="zh-CN" altLang="en-US" sz="2400" b="1">
                          <a:solidFill>
                            <a:srgbClr val="40404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局限性</a:t>
                      </a:r>
                      <a:endParaRPr lang="zh-CN" altLang="en-US" sz="2400" b="1">
                        <a:solidFill>
                          <a:srgbClr val="40404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txBody>
                  <a:tcPr>
                    <a:lnL>
                      <a:noFill/>
                    </a:lnL>
                    <a:lnR w="12700">
                      <a:solidFill>
                        <a:srgbClr val="D9D9D9"/>
                      </a:solidFill>
                      <a:prstDash val="solid"/>
                    </a:lnR>
                    <a:lnT>
                      <a:noFill/>
                    </a:lnT>
                    <a:lnB>
                      <a:noFill/>
                    </a:lnB>
                    <a:solidFill>
                      <a:srgbClr val="FFFFFF"/>
                    </a:solidFill>
                  </a:tcPr>
                </a:tc>
                <a:tc>
                  <a:txBody>
                    <a:bodyPr/>
                    <a:lstStyle/>
                    <a:p>
                      <a:pPr>
                        <a:lnSpc>
                          <a:spcPct val="150000"/>
                        </a:lnSpc>
                        <a:buNone/>
                      </a:pPr>
                      <a:endParaRPr lang="zh-CN" altLang="en-US">
                        <a:solidFill>
                          <a:srgbClr val="404040"/>
                        </a:solidFill>
                      </a:endParaRPr>
                    </a:p>
                  </a:txBody>
                  <a:tcPr>
                    <a:lnL w="12700">
                      <a:solidFill>
                        <a:srgbClr val="D9D9D9"/>
                      </a:solidFill>
                      <a:prstDash val="solid"/>
                    </a:lnL>
                    <a:lnR>
                      <a:noFill/>
                    </a:lnR>
                    <a:lnT>
                      <a:noFill/>
                    </a:lnT>
                    <a:lnB>
                      <a:noFill/>
                    </a:lnB>
                    <a:solidFill>
                      <a:srgbClr val="FFFFFF"/>
                    </a:solidFill>
                  </a:tcPr>
                </a:tc>
              </a:tr>
              <a:tr h="680085">
                <a:tc>
                  <a:txBody>
                    <a:bodyPr/>
                    <a:lstStyle/>
                    <a:p>
                      <a:pPr algn="ctr">
                        <a:lnSpc>
                          <a:spcPct val="150000"/>
                        </a:lnSpc>
                        <a:buNone/>
                      </a:pPr>
                      <a:r>
                        <a:rPr lang="zh-CN" altLang="en-US" sz="2400" b="1">
                          <a:solidFill>
                            <a:srgbClr val="40404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性质</a:t>
                      </a:r>
                      <a:endParaRPr lang="zh-CN" altLang="en-US" sz="2400" b="1">
                        <a:solidFill>
                          <a:srgbClr val="40404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txBody>
                  <a:tcPr>
                    <a:lnL>
                      <a:noFill/>
                    </a:lnL>
                    <a:lnR w="12700">
                      <a:solidFill>
                        <a:srgbClr val="D9D9D9"/>
                      </a:solidFill>
                      <a:prstDash val="solid"/>
                    </a:lnR>
                    <a:lnT>
                      <a:noFill/>
                    </a:lnT>
                    <a:lnB w="19050">
                      <a:solidFill>
                        <a:srgbClr val="595959"/>
                      </a:solidFill>
                      <a:prstDash val="solid"/>
                    </a:lnB>
                    <a:solidFill>
                      <a:srgbClr val="F2F2F2"/>
                    </a:solidFill>
                  </a:tcPr>
                </a:tc>
                <a:tc>
                  <a:txBody>
                    <a:bodyPr/>
                    <a:lstStyle/>
                    <a:p>
                      <a:pPr>
                        <a:lnSpc>
                          <a:spcPct val="150000"/>
                        </a:lnSpc>
                        <a:buNone/>
                      </a:pPr>
                      <a:endParaRPr lang="zh-CN" altLang="en-US" dirty="0">
                        <a:solidFill>
                          <a:srgbClr val="404040"/>
                        </a:solidFill>
                      </a:endParaRPr>
                    </a:p>
                  </a:txBody>
                  <a:tcPr>
                    <a:lnL w="12700">
                      <a:solidFill>
                        <a:srgbClr val="D9D9D9"/>
                      </a:solidFill>
                      <a:prstDash val="solid"/>
                    </a:lnL>
                    <a:lnR>
                      <a:noFill/>
                    </a:lnR>
                    <a:lnT>
                      <a:noFill/>
                    </a:lnT>
                    <a:lnB w="19050">
                      <a:solidFill>
                        <a:srgbClr val="595959"/>
                      </a:solidFill>
                      <a:prstDash val="solid"/>
                    </a:lnB>
                    <a:solidFill>
                      <a:srgbClr val="F2F2F2"/>
                    </a:solidFill>
                  </a:tcPr>
                </a:tc>
              </a:tr>
            </a:tbl>
          </a:graphicData>
        </a:graphic>
      </p:graphicFrame>
      <p:sp>
        <p:nvSpPr>
          <p:cNvPr id="12" name="矩形 11"/>
          <p:cNvSpPr/>
          <p:nvPr>
            <p:custDataLst>
              <p:tags r:id="rId3"/>
            </p:custDataLst>
          </p:nvPr>
        </p:nvSpPr>
        <p:spPr>
          <a:xfrm>
            <a:off x="2263138" y="3594472"/>
            <a:ext cx="9368155" cy="645160"/>
          </a:xfrm>
          <a:prstGeom prst="rect">
            <a:avLst/>
          </a:prstGeom>
          <a:noFill/>
          <a:ln>
            <a:noFill/>
          </a:ln>
        </p:spPr>
        <p:txBody>
          <a:bodyPr wrap="square" rtlCol="0" anchor="t">
            <a:spAutoFit/>
          </a:bodyPr>
          <a:lstStyle/>
          <a:p>
            <a:pPr algn="ctr">
              <a:lnSpc>
                <a:spcPct val="150000"/>
              </a:lnSpc>
              <a:spcBef>
                <a:spcPct val="0"/>
              </a:spcBef>
              <a:spcAft>
                <a:spcPct val="0"/>
              </a:spcAft>
            </a:pPr>
            <a:r>
              <a:rPr lang="zh-CN" altLang="en-US" sz="2400" b="1"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是一次伟大的思想解放运动</a:t>
            </a:r>
            <a:endParaRPr kumimoji="0" lang="zh-CN" altLang="en-US" sz="2400" b="1" i="0" u="none" strike="noStrike" cap="none" normalizeH="0" baseline="0" dirty="0">
              <a:solidFill>
                <a:srgbClr val="7030A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宋体" panose="02010600030101010101" pitchFamily="2" charset="-122"/>
            </a:endParaRPr>
          </a:p>
        </p:txBody>
      </p:sp>
      <p:sp>
        <p:nvSpPr>
          <p:cNvPr id="5" name="文本框 4"/>
          <p:cNvSpPr txBox="1"/>
          <p:nvPr>
            <p:custDataLst>
              <p:tags r:id="rId4"/>
            </p:custDataLst>
          </p:nvPr>
        </p:nvSpPr>
        <p:spPr>
          <a:xfrm>
            <a:off x="2263140" y="1504315"/>
            <a:ext cx="9368155" cy="1348061"/>
          </a:xfrm>
          <a:prstGeom prst="rect">
            <a:avLst/>
          </a:prstGeom>
          <a:noFill/>
        </p:spPr>
        <p:txBody>
          <a:bodyPr wrap="square" rtlCol="0" anchor="t">
            <a:spAutoFit/>
          </a:bodyPr>
          <a:lstStyle/>
          <a:p>
            <a:pPr algn="l">
              <a:lnSpc>
                <a:spcPct val="170000"/>
              </a:lnSpc>
              <a:spcBef>
                <a:spcPct val="0"/>
              </a:spcBef>
              <a:spcAft>
                <a:spcPct val="0"/>
              </a:spcAft>
            </a:pPr>
            <a:r>
              <a:rPr lang="en-US" altLang="zh-CN" sz="2400" b="1"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t>
            </a:r>
            <a:r>
              <a:rPr lang="zh-CN" altLang="en-US" sz="2400" b="1" dirty="0" smtClean="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动摇</a:t>
            </a:r>
            <a:r>
              <a:rPr lang="zh-CN" altLang="en-US" sz="24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了封建道德礼教的统治地位，使中国人民接受了一次民主与科学的洗礼，为随后爆发的五四运动起了思想宣传和铺垫的作用。</a:t>
            </a:r>
            <a:endParaRPr lang="zh-CN" altLang="en-US" sz="2400" b="1" dirty="0">
              <a:solidFill>
                <a:schemeClr val="bg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p:txBody>
      </p:sp>
      <p:sp>
        <p:nvSpPr>
          <p:cNvPr id="6" name="文本框 5"/>
          <p:cNvSpPr txBox="1"/>
          <p:nvPr>
            <p:custDataLst>
              <p:tags r:id="rId5"/>
            </p:custDataLst>
          </p:nvPr>
        </p:nvSpPr>
        <p:spPr>
          <a:xfrm>
            <a:off x="2263139" y="2853469"/>
            <a:ext cx="9368155" cy="645160"/>
          </a:xfrm>
          <a:prstGeom prst="rect">
            <a:avLst/>
          </a:prstGeom>
          <a:noFill/>
        </p:spPr>
        <p:txBody>
          <a:bodyPr wrap="square" rtlCol="0" anchor="t">
            <a:spAutoFit/>
          </a:bodyPr>
          <a:lstStyle/>
          <a:p>
            <a:pPr algn="ctr">
              <a:lnSpc>
                <a:spcPct val="150000"/>
              </a:lnSpc>
            </a:pPr>
            <a:r>
              <a:rPr lang="zh-CN" altLang="en-US" sz="2400" b="1"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对于中国传统文化的看法带有一定的片面性</a:t>
            </a:r>
            <a:endParaRPr lang="zh-CN" altLang="en-US" sz="2400" dirty="0">
              <a:latin typeface="黑体" panose="02010609060101010101" pitchFamily="49" charset="-122"/>
              <a:ea typeface="黑体" panose="02010609060101010101" pitchFamily="49" charset="-122"/>
            </a:endParaRPr>
          </a:p>
        </p:txBody>
      </p:sp>
      <p:grpSp>
        <p:nvGrpSpPr>
          <p:cNvPr id="7" name="组合 6"/>
          <p:cNvGrpSpPr/>
          <p:nvPr>
            <p:custDataLst>
              <p:tags r:id="rId6"/>
            </p:custDataLst>
          </p:nvPr>
        </p:nvGrpSpPr>
        <p:grpSpPr>
          <a:xfrm>
            <a:off x="780415" y="4338321"/>
            <a:ext cx="10704113" cy="1978590"/>
            <a:chOff x="1229" y="6734"/>
            <a:chExt cx="17120" cy="3539"/>
          </a:xfrm>
        </p:grpSpPr>
        <p:pic>
          <p:nvPicPr>
            <p:cNvPr id="17" name="图片 16"/>
            <p:cNvPicPr>
              <a:picLocks noChangeAspect="1"/>
            </p:cNvPicPr>
            <p:nvPr>
              <p:custDataLst>
                <p:tags r:id="rId7"/>
              </p:custDataLst>
            </p:nvPr>
          </p:nvPicPr>
          <p:blipFill>
            <a:blip r:embed="rId8"/>
            <a:stretch>
              <a:fillRect/>
            </a:stretch>
          </p:blipFill>
          <p:spPr>
            <a:xfrm>
              <a:off x="1229" y="6734"/>
              <a:ext cx="17120" cy="3539"/>
            </a:xfrm>
            <a:prstGeom prst="rect">
              <a:avLst/>
            </a:prstGeom>
          </p:spPr>
        </p:pic>
        <p:sp>
          <p:nvSpPr>
            <p:cNvPr id="13" name="文本框 12"/>
            <p:cNvSpPr txBox="1"/>
            <p:nvPr>
              <p:custDataLst>
                <p:tags r:id="rId9"/>
              </p:custDataLst>
            </p:nvPr>
          </p:nvSpPr>
          <p:spPr>
            <a:xfrm>
              <a:off x="1762" y="6854"/>
              <a:ext cx="16053" cy="1321"/>
            </a:xfrm>
            <a:prstGeom prst="rect">
              <a:avLst/>
            </a:prstGeom>
            <a:noFill/>
          </p:spPr>
          <p:txBody>
            <a:bodyPr wrap="square" rtlCol="0" anchor="t">
              <a:spAutoFit/>
            </a:bodyPr>
            <a:lstStyle/>
            <a:p>
              <a:pPr algn="ctr">
                <a:lnSpc>
                  <a:spcPct val="150000"/>
                </a:lnSpc>
              </a:pPr>
              <a:r>
                <a:rPr lang="zh-CN" altLang="en-US" sz="24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DFKai-SB" panose="03000509000000000000" charset="-120"/>
                  <a:sym typeface="+mn-ea"/>
                </a:rPr>
                <a:t>问题思考 </a:t>
              </a:r>
              <a:r>
                <a:rPr lang="zh-CN" altLang="en-US" sz="2400" b="1"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微软雅黑" panose="020B0503020204020204" charset="-122"/>
                  <a:sym typeface="+mn-ea"/>
                </a:rPr>
                <a:t> </a:t>
              </a:r>
              <a:r>
                <a:rPr lang="zh-CN" altLang="en-US" sz="2800" b="1"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sym typeface="+mn-ea"/>
                </a:rPr>
                <a:t>新文化运动为什么是“新”文化？究竟“新”在哪里？</a:t>
              </a:r>
              <a:endParaRPr lang="zh-CN" altLang="en-US" sz="2800" dirty="0">
                <a:latin typeface="黑体" panose="02010609060101010101" pitchFamily="49" charset="-122"/>
                <a:ea typeface="黑体" panose="02010609060101010101" pitchFamily="49" charset="-122"/>
                <a:cs typeface="黑体" panose="02010609060101010101" pitchFamily="49" charset="-122"/>
              </a:endParaRPr>
            </a:p>
          </p:txBody>
        </p:sp>
      </p:grpSp>
      <p:sp>
        <p:nvSpPr>
          <p:cNvPr id="15" name="文本框 14"/>
          <p:cNvSpPr txBox="1"/>
          <p:nvPr>
            <p:custDataLst>
              <p:tags r:id="rId10"/>
            </p:custDataLst>
          </p:nvPr>
        </p:nvSpPr>
        <p:spPr>
          <a:xfrm>
            <a:off x="1293057" y="4933246"/>
            <a:ext cx="10271125" cy="1384995"/>
          </a:xfrm>
          <a:prstGeom prst="rect">
            <a:avLst/>
          </a:prstGeom>
          <a:noFill/>
        </p:spPr>
        <p:txBody>
          <a:bodyPr wrap="square" rtlCol="0" anchor="t">
            <a:spAutoFit/>
          </a:bodyPr>
          <a:lstStyle/>
          <a:p>
            <a:pPr algn="l">
              <a:lnSpc>
                <a:spcPct val="150000"/>
              </a:lnSpc>
              <a:spcBef>
                <a:spcPct val="0"/>
              </a:spcBef>
              <a:spcAft>
                <a:spcPct val="0"/>
              </a:spcAft>
            </a:pPr>
            <a:r>
              <a:rPr lang="en-US" altLang="zh-CN" sz="2400" b="1"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微软雅黑" panose="020B0503020204020204" charset="-122"/>
                <a:sym typeface="+mn-ea"/>
              </a:rPr>
              <a:t>        </a:t>
            </a:r>
            <a:r>
              <a:rPr lang="zh-CN" altLang="en-US" sz="2800"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sym typeface="+mn-ea"/>
              </a:rPr>
              <a:t>它</a:t>
            </a:r>
            <a:r>
              <a:rPr lang="zh-CN" altLang="en-US" sz="28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sym typeface="+mn-ea"/>
              </a:rPr>
              <a:t>是宣传资产阶级思想文化，批判封建文化的运动</a:t>
            </a:r>
            <a:endParaRPr lang="en-US" altLang="zh-CN" sz="28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endParaRPr>
          </a:p>
          <a:p>
            <a:pPr algn="l">
              <a:lnSpc>
                <a:spcPct val="150000"/>
              </a:lnSpc>
              <a:spcBef>
                <a:spcPct val="0"/>
              </a:spcBef>
              <a:spcAft>
                <a:spcPct val="0"/>
              </a:spcAft>
            </a:pPr>
            <a:r>
              <a:rPr lang="zh-CN" altLang="en-US" sz="2800" b="1"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sym typeface="+mn-ea"/>
              </a:rPr>
              <a:t>    </a:t>
            </a:r>
            <a:r>
              <a:rPr lang="en-US" altLang="zh-CN" sz="2800" b="1" dirty="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800" b="1" dirty="0" smtClean="0">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黑体" panose="02010609060101010101" pitchFamily="49" charset="-122"/>
                <a:ea typeface="黑体" panose="02010609060101010101" pitchFamily="49" charset="-122"/>
                <a:cs typeface="黑体" panose="02010609060101010101" pitchFamily="49" charset="-122"/>
                <a:sym typeface="+mn-ea"/>
              </a:rPr>
              <a:t>新文化运动</a:t>
            </a:r>
            <a:r>
              <a:rPr lang="zh-CN" altLang="en-US" sz="2800" b="1" dirty="0">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黑体" panose="02010609060101010101" pitchFamily="49" charset="-122"/>
                <a:ea typeface="黑体" panose="02010609060101010101" pitchFamily="49" charset="-122"/>
                <a:cs typeface="黑体" panose="02010609060101010101" pitchFamily="49" charset="-122"/>
                <a:sym typeface="+mn-ea"/>
              </a:rPr>
              <a:t>的核心是民主与科学</a:t>
            </a:r>
            <a:endParaRPr lang="zh-CN" altLang="en-US" sz="2800" b="1" dirty="0">
              <a:gradFill>
                <a:gsLst>
                  <a:gs pos="0">
                    <a:schemeClr val="accent5">
                      <a:lumMod val="50000"/>
                    </a:schemeClr>
                  </a:gs>
                  <a:gs pos="50000">
                    <a:schemeClr val="accent5"/>
                  </a:gs>
                  <a:gs pos="100000">
                    <a:schemeClr val="accent5">
                      <a:lumMod val="60000"/>
                      <a:lumOff val="40000"/>
                    </a:schemeClr>
                  </a:gs>
                </a:gsLst>
                <a:lin ang="5400000"/>
              </a:gradFill>
              <a:effectLst>
                <a:outerShdw blurRad="38100" dist="38100" dir="2700000" algn="tl">
                  <a:srgbClr val="000000">
                    <a:alpha val="43137"/>
                  </a:srgbClr>
                </a:outerShdw>
                <a:reflection blurRad="6350" stA="53000" endA="300" endPos="35500" dir="5400000" sy="-90000" algn="bl" rotWithShape="0"/>
              </a:effectLst>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4" name="文本框 13"/>
          <p:cNvSpPr txBox="1"/>
          <p:nvPr>
            <p:custDataLst>
              <p:tags r:id="rId11"/>
            </p:custDataLst>
          </p:nvPr>
        </p:nvSpPr>
        <p:spPr>
          <a:xfrm>
            <a:off x="3871812" y="202770"/>
            <a:ext cx="4013171"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三、新文化运动之影响</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5" grpId="0"/>
      <p:bldP spid="6"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486383" y="2904264"/>
            <a:ext cx="1108953" cy="82994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新文化运动</a:t>
            </a:r>
            <a:endParaRPr lang="zh-CN" altLang="en-US" sz="2400" dirty="0">
              <a:latin typeface="黑体" panose="02010609060101010101" pitchFamily="49" charset="-122"/>
              <a:ea typeface="黑体" panose="02010609060101010101" pitchFamily="49" charset="-122"/>
            </a:endParaRPr>
          </a:p>
        </p:txBody>
      </p:sp>
      <p:sp>
        <p:nvSpPr>
          <p:cNvPr id="7" name="文本框 6"/>
          <p:cNvSpPr txBox="1"/>
          <p:nvPr>
            <p:custDataLst>
              <p:tags r:id="rId2"/>
            </p:custDataLst>
          </p:nvPr>
        </p:nvSpPr>
        <p:spPr>
          <a:xfrm>
            <a:off x="1787166" y="1313001"/>
            <a:ext cx="2023358" cy="829945"/>
          </a:xfrm>
          <a:prstGeom prst="rect">
            <a:avLst/>
          </a:prstGeom>
          <a:solidFill>
            <a:schemeClr val="accent6">
              <a:lumMod val="40000"/>
              <a:lumOff val="60000"/>
            </a:schemeClr>
          </a:solidFill>
        </p:spPr>
        <p:txBody>
          <a:bodyPr wrap="square" rtlCol="0">
            <a:spAutoFit/>
          </a:bodyPr>
          <a:lstStyle/>
          <a:p>
            <a:pPr algn="ctr"/>
            <a:r>
              <a:rPr lang="zh-CN" altLang="en-US" sz="2400" dirty="0">
                <a:latin typeface="黑体" panose="02010609060101010101" pitchFamily="49" charset="-122"/>
                <a:ea typeface="黑体" panose="02010609060101010101" pitchFamily="49" charset="-122"/>
              </a:rPr>
              <a:t>新文化运动的兴起</a:t>
            </a:r>
            <a:endParaRPr lang="zh-CN" altLang="en-US" sz="2400" dirty="0">
              <a:latin typeface="黑体" panose="02010609060101010101" pitchFamily="49" charset="-122"/>
              <a:ea typeface="黑体" panose="02010609060101010101" pitchFamily="49" charset="-122"/>
            </a:endParaRPr>
          </a:p>
        </p:txBody>
      </p:sp>
      <p:sp>
        <p:nvSpPr>
          <p:cNvPr id="8" name="文本框 7"/>
          <p:cNvSpPr txBox="1"/>
          <p:nvPr>
            <p:custDataLst>
              <p:tags r:id="rId3"/>
            </p:custDataLst>
          </p:nvPr>
        </p:nvSpPr>
        <p:spPr>
          <a:xfrm>
            <a:off x="1750971" y="4248112"/>
            <a:ext cx="2023358" cy="829945"/>
          </a:xfrm>
          <a:prstGeom prst="rect">
            <a:avLst/>
          </a:prstGeom>
          <a:solidFill>
            <a:schemeClr val="accent2">
              <a:lumMod val="40000"/>
              <a:lumOff val="60000"/>
            </a:schemeClr>
          </a:solidFill>
        </p:spPr>
        <p:txBody>
          <a:bodyPr wrap="square" rtlCol="0">
            <a:spAutoFit/>
          </a:bodyPr>
          <a:lstStyle/>
          <a:p>
            <a:pPr algn="ctr"/>
            <a:r>
              <a:rPr lang="zh-CN" altLang="en-US" sz="2400" dirty="0">
                <a:latin typeface="黑体" panose="02010609060101010101" pitchFamily="49" charset="-122"/>
                <a:ea typeface="黑体" panose="02010609060101010101" pitchFamily="49" charset="-122"/>
              </a:rPr>
              <a:t>新文化运动的内容和意义</a:t>
            </a:r>
            <a:endParaRPr lang="zh-CN" altLang="en-US" sz="2400" dirty="0">
              <a:latin typeface="黑体" panose="02010609060101010101" pitchFamily="49" charset="-122"/>
              <a:ea typeface="黑体" panose="02010609060101010101" pitchFamily="49" charset="-122"/>
            </a:endParaRPr>
          </a:p>
        </p:txBody>
      </p:sp>
      <p:sp>
        <p:nvSpPr>
          <p:cNvPr id="9" name="文本框 8"/>
          <p:cNvSpPr txBox="1"/>
          <p:nvPr>
            <p:custDataLst>
              <p:tags r:id="rId4"/>
            </p:custDataLst>
          </p:nvPr>
        </p:nvSpPr>
        <p:spPr>
          <a:xfrm>
            <a:off x="3995342" y="968613"/>
            <a:ext cx="1108953"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标志：</a:t>
            </a:r>
            <a:endParaRPr lang="zh-CN" altLang="en-US" sz="2400" dirty="0">
              <a:latin typeface="黑体" panose="02010609060101010101" pitchFamily="49" charset="-122"/>
              <a:ea typeface="黑体" panose="02010609060101010101" pitchFamily="49" charset="-122"/>
            </a:endParaRPr>
          </a:p>
        </p:txBody>
      </p:sp>
      <p:sp>
        <p:nvSpPr>
          <p:cNvPr id="10" name="文本框 9"/>
          <p:cNvSpPr txBox="1"/>
          <p:nvPr>
            <p:custDataLst>
              <p:tags r:id="rId5"/>
            </p:custDataLst>
          </p:nvPr>
        </p:nvSpPr>
        <p:spPr>
          <a:xfrm>
            <a:off x="3982367" y="1534186"/>
            <a:ext cx="1611547"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代表人物</a:t>
            </a:r>
            <a:r>
              <a:rPr lang="en-US" altLang="zh-CN"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11" name="文本框 10"/>
          <p:cNvSpPr txBox="1"/>
          <p:nvPr>
            <p:custDataLst>
              <p:tags r:id="rId6"/>
            </p:custDataLst>
          </p:nvPr>
        </p:nvSpPr>
        <p:spPr>
          <a:xfrm>
            <a:off x="3995342" y="2050695"/>
            <a:ext cx="1108953"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口号</a:t>
            </a:r>
            <a:r>
              <a:rPr lang="en-US" altLang="zh-CN"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12" name="文本框 11"/>
          <p:cNvSpPr txBox="1"/>
          <p:nvPr>
            <p:custDataLst>
              <p:tags r:id="rId7"/>
            </p:custDataLst>
          </p:nvPr>
        </p:nvSpPr>
        <p:spPr>
          <a:xfrm>
            <a:off x="3995342" y="2590787"/>
            <a:ext cx="1108953"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阵地：</a:t>
            </a:r>
            <a:endParaRPr lang="zh-CN" altLang="en-US" sz="2400" dirty="0">
              <a:latin typeface="黑体" panose="02010609060101010101" pitchFamily="49" charset="-122"/>
              <a:ea typeface="黑体" panose="02010609060101010101" pitchFamily="49" charset="-122"/>
            </a:endParaRPr>
          </a:p>
        </p:txBody>
      </p:sp>
      <p:sp>
        <p:nvSpPr>
          <p:cNvPr id="13" name="文本框 12"/>
          <p:cNvSpPr txBox="1"/>
          <p:nvPr>
            <p:custDataLst>
              <p:tags r:id="rId8"/>
            </p:custDataLst>
          </p:nvPr>
        </p:nvSpPr>
        <p:spPr>
          <a:xfrm>
            <a:off x="3959147" y="3690322"/>
            <a:ext cx="1108953"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内容：</a:t>
            </a:r>
            <a:endParaRPr lang="zh-CN" altLang="en-US" sz="2400" dirty="0">
              <a:latin typeface="黑体" panose="02010609060101010101" pitchFamily="49" charset="-122"/>
              <a:ea typeface="黑体" panose="02010609060101010101" pitchFamily="49" charset="-122"/>
            </a:endParaRPr>
          </a:p>
        </p:txBody>
      </p:sp>
      <p:sp>
        <p:nvSpPr>
          <p:cNvPr id="16" name="文本框 15"/>
          <p:cNvSpPr txBox="1"/>
          <p:nvPr>
            <p:custDataLst>
              <p:tags r:id="rId9"/>
            </p:custDataLst>
          </p:nvPr>
        </p:nvSpPr>
        <p:spPr>
          <a:xfrm>
            <a:off x="3995342" y="5132972"/>
            <a:ext cx="1108953"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评价：</a:t>
            </a:r>
            <a:endParaRPr lang="zh-CN" altLang="en-US" sz="2400" dirty="0">
              <a:latin typeface="黑体" panose="02010609060101010101" pitchFamily="49" charset="-122"/>
              <a:ea typeface="黑体" panose="02010609060101010101" pitchFamily="49" charset="-122"/>
            </a:endParaRPr>
          </a:p>
        </p:txBody>
      </p:sp>
      <p:sp>
        <p:nvSpPr>
          <p:cNvPr id="17" name="文本框 16"/>
          <p:cNvSpPr txBox="1"/>
          <p:nvPr>
            <p:custDataLst>
              <p:tags r:id="rId10"/>
            </p:custDataLst>
          </p:nvPr>
        </p:nvSpPr>
        <p:spPr>
          <a:xfrm>
            <a:off x="5023237" y="986739"/>
            <a:ext cx="5758779" cy="460375"/>
          </a:xfrm>
          <a:prstGeom prst="rect">
            <a:avLst/>
          </a:prstGeom>
          <a:noFill/>
        </p:spPr>
        <p:txBody>
          <a:bodyPr wrap="square" rtlCol="0">
            <a:spAutoFit/>
          </a:bodyPr>
          <a:lstStyle/>
          <a:p>
            <a:r>
              <a:rPr lang="en-US" altLang="zh-CN" sz="2400" dirty="0">
                <a:latin typeface="黑体" panose="02010609060101010101" pitchFamily="49" charset="-122"/>
                <a:ea typeface="黑体" panose="02010609060101010101" pitchFamily="49" charset="-122"/>
              </a:rPr>
              <a:t>1915</a:t>
            </a:r>
            <a:r>
              <a:rPr lang="zh-CN" altLang="en-US" sz="2400" dirty="0">
                <a:latin typeface="黑体" panose="02010609060101010101" pitchFamily="49" charset="-122"/>
                <a:ea typeface="黑体" panose="02010609060101010101" pitchFamily="49" charset="-122"/>
              </a:rPr>
              <a:t>年，陈独秀在上海创办</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青年杂志</a:t>
            </a:r>
            <a:r>
              <a:rPr lang="en-US" altLang="zh-CN"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18" name="文本框 17"/>
          <p:cNvSpPr txBox="1"/>
          <p:nvPr>
            <p:custDataLst>
              <p:tags r:id="rId11"/>
            </p:custDataLst>
          </p:nvPr>
        </p:nvSpPr>
        <p:spPr>
          <a:xfrm>
            <a:off x="5577713" y="1497668"/>
            <a:ext cx="4711437"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陈独秀、胡适、李大钊、鲁迅等</a:t>
            </a:r>
            <a:endParaRPr lang="zh-CN" altLang="en-US" sz="2400" dirty="0">
              <a:latin typeface="黑体" panose="02010609060101010101" pitchFamily="49" charset="-122"/>
              <a:ea typeface="黑体" panose="02010609060101010101" pitchFamily="49" charset="-122"/>
            </a:endParaRPr>
          </a:p>
        </p:txBody>
      </p:sp>
      <p:sp>
        <p:nvSpPr>
          <p:cNvPr id="19" name="文本框 18"/>
          <p:cNvSpPr txBox="1"/>
          <p:nvPr>
            <p:custDataLst>
              <p:tags r:id="rId12"/>
            </p:custDataLst>
          </p:nvPr>
        </p:nvSpPr>
        <p:spPr>
          <a:xfrm>
            <a:off x="5084831" y="2069684"/>
            <a:ext cx="4215328"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民主 科学</a:t>
            </a:r>
            <a:endParaRPr lang="zh-CN" altLang="en-US" sz="2400" dirty="0">
              <a:latin typeface="黑体" panose="02010609060101010101" pitchFamily="49" charset="-122"/>
              <a:ea typeface="黑体" panose="02010609060101010101" pitchFamily="49" charset="-122"/>
            </a:endParaRPr>
          </a:p>
        </p:txBody>
      </p:sp>
      <p:sp>
        <p:nvSpPr>
          <p:cNvPr id="20" name="文本框 19"/>
          <p:cNvSpPr txBox="1"/>
          <p:nvPr>
            <p:custDataLst>
              <p:tags r:id="rId13"/>
            </p:custDataLst>
          </p:nvPr>
        </p:nvSpPr>
        <p:spPr>
          <a:xfrm>
            <a:off x="5068100" y="2598391"/>
            <a:ext cx="4215328"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北京大学  </a:t>
            </a:r>
            <a:r>
              <a:rPr lang="en-US" altLang="zh-CN" sz="2400"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新青年</a:t>
            </a:r>
            <a:r>
              <a:rPr lang="en-US" altLang="zh-CN"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6" name="文本框 5"/>
          <p:cNvSpPr txBox="1"/>
          <p:nvPr>
            <p:custDataLst>
              <p:tags r:id="rId14"/>
            </p:custDataLst>
          </p:nvPr>
        </p:nvSpPr>
        <p:spPr>
          <a:xfrm>
            <a:off x="4987042" y="3269058"/>
            <a:ext cx="1627766"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思想革命：</a:t>
            </a:r>
            <a:endParaRPr lang="zh-CN" altLang="en-US" sz="2400" dirty="0">
              <a:latin typeface="黑体" panose="02010609060101010101" pitchFamily="49" charset="-122"/>
              <a:ea typeface="黑体" panose="02010609060101010101" pitchFamily="49" charset="-122"/>
            </a:endParaRPr>
          </a:p>
        </p:txBody>
      </p:sp>
      <p:sp>
        <p:nvSpPr>
          <p:cNvPr id="21" name="文本框 20"/>
          <p:cNvSpPr txBox="1"/>
          <p:nvPr>
            <p:custDataLst>
              <p:tags r:id="rId15"/>
            </p:custDataLst>
          </p:nvPr>
        </p:nvSpPr>
        <p:spPr>
          <a:xfrm>
            <a:off x="6537499" y="3286400"/>
            <a:ext cx="5525320" cy="460375"/>
          </a:xfrm>
          <a:prstGeom prst="rect">
            <a:avLst/>
          </a:prstGeom>
          <a:noFill/>
        </p:spPr>
        <p:txBody>
          <a:bodyPr wrap="square" rtlCol="0">
            <a:spAutoFit/>
          </a:bodyPr>
          <a:lstStyle/>
          <a:p>
            <a:r>
              <a:rPr lang="zh-CN" altLang="en-US" sz="2400" dirty="0">
                <a:solidFill>
                  <a:srgbClr val="FF0000"/>
                </a:solidFill>
                <a:latin typeface="黑体" panose="02010609060101010101" pitchFamily="49" charset="-122"/>
                <a:ea typeface="黑体" panose="02010609060101010101" pitchFamily="49" charset="-122"/>
              </a:rPr>
              <a:t>抨击</a:t>
            </a:r>
            <a:r>
              <a:rPr lang="zh-CN" altLang="en-US" sz="2400" dirty="0">
                <a:latin typeface="黑体" panose="02010609060101010101" pitchFamily="49" charset="-122"/>
                <a:ea typeface="黑体" panose="02010609060101010101" pitchFamily="49" charset="-122"/>
              </a:rPr>
              <a:t>旧道德和旧文化，</a:t>
            </a:r>
            <a:r>
              <a:rPr lang="zh-CN" altLang="en-US" sz="2400" dirty="0">
                <a:solidFill>
                  <a:srgbClr val="FF0000"/>
                </a:solidFill>
                <a:latin typeface="黑体" panose="02010609060101010101" pitchFamily="49" charset="-122"/>
                <a:ea typeface="黑体" panose="02010609060101010101" pitchFamily="49" charset="-122"/>
              </a:rPr>
              <a:t>提倡</a:t>
            </a:r>
            <a:r>
              <a:rPr lang="zh-CN" altLang="en-US" sz="2400" dirty="0">
                <a:latin typeface="黑体" panose="02010609060101010101" pitchFamily="49" charset="-122"/>
                <a:ea typeface="黑体" panose="02010609060101010101" pitchFamily="49" charset="-122"/>
              </a:rPr>
              <a:t>民主和科学</a:t>
            </a:r>
            <a:endParaRPr lang="zh-CN" altLang="en-US" sz="2400" dirty="0">
              <a:latin typeface="黑体" panose="02010609060101010101" pitchFamily="49" charset="-122"/>
              <a:ea typeface="黑体" panose="02010609060101010101" pitchFamily="49" charset="-122"/>
            </a:endParaRPr>
          </a:p>
        </p:txBody>
      </p:sp>
      <p:sp>
        <p:nvSpPr>
          <p:cNvPr id="15" name="文本框 14"/>
          <p:cNvSpPr txBox="1"/>
          <p:nvPr>
            <p:custDataLst>
              <p:tags r:id="rId16"/>
            </p:custDataLst>
          </p:nvPr>
        </p:nvSpPr>
        <p:spPr>
          <a:xfrm>
            <a:off x="4983790" y="3881252"/>
            <a:ext cx="1627766"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文学革命：</a:t>
            </a:r>
            <a:endParaRPr lang="zh-CN" altLang="en-US" sz="2400" dirty="0">
              <a:latin typeface="黑体" panose="02010609060101010101" pitchFamily="49" charset="-122"/>
              <a:ea typeface="黑体" panose="02010609060101010101" pitchFamily="49" charset="-122"/>
            </a:endParaRPr>
          </a:p>
        </p:txBody>
      </p:sp>
      <p:sp>
        <p:nvSpPr>
          <p:cNvPr id="22" name="文本框 21"/>
          <p:cNvSpPr txBox="1"/>
          <p:nvPr>
            <p:custDataLst>
              <p:tags r:id="rId17"/>
            </p:custDataLst>
          </p:nvPr>
        </p:nvSpPr>
        <p:spPr>
          <a:xfrm>
            <a:off x="6556963" y="3881251"/>
            <a:ext cx="5525320"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提倡白话文，建设新文学</a:t>
            </a:r>
            <a:endParaRPr lang="zh-CN" altLang="en-US" sz="2400" dirty="0">
              <a:latin typeface="黑体" panose="02010609060101010101" pitchFamily="49" charset="-122"/>
              <a:ea typeface="黑体" panose="02010609060101010101" pitchFamily="49" charset="-122"/>
            </a:endParaRPr>
          </a:p>
        </p:txBody>
      </p:sp>
      <p:sp>
        <p:nvSpPr>
          <p:cNvPr id="23" name="文本框 22"/>
          <p:cNvSpPr txBox="1"/>
          <p:nvPr>
            <p:custDataLst>
              <p:tags r:id="rId18"/>
            </p:custDataLst>
          </p:nvPr>
        </p:nvSpPr>
        <p:spPr>
          <a:xfrm>
            <a:off x="6235420" y="4564173"/>
            <a:ext cx="5525320" cy="460375"/>
          </a:xfrm>
          <a:prstGeom prst="rect">
            <a:avLst/>
          </a:prstGeom>
          <a:noFill/>
        </p:spPr>
        <p:txBody>
          <a:bodyPr wrap="square" rtlCol="0">
            <a:spAutoFit/>
          </a:bodyPr>
          <a:lstStyle/>
          <a:p>
            <a:r>
              <a:rPr lang="zh-CN" altLang="en-US" sz="2400" dirty="0">
                <a:solidFill>
                  <a:srgbClr val="FF0000"/>
                </a:solidFill>
                <a:latin typeface="黑体" panose="02010609060101010101" pitchFamily="49" charset="-122"/>
                <a:ea typeface="黑体" panose="02010609060101010101" pitchFamily="49" charset="-122"/>
              </a:rPr>
              <a:t>动摇了</a:t>
            </a:r>
            <a:r>
              <a:rPr lang="zh-CN" altLang="en-US" sz="2400" dirty="0">
                <a:latin typeface="黑体" panose="02010609060101010101" pitchFamily="49" charset="-122"/>
                <a:ea typeface="黑体" panose="02010609060101010101" pitchFamily="49" charset="-122"/>
              </a:rPr>
              <a:t>；</a:t>
            </a:r>
            <a:r>
              <a:rPr lang="zh-CN" altLang="en-US" sz="2400" dirty="0">
                <a:solidFill>
                  <a:srgbClr val="FF0000"/>
                </a:solidFill>
                <a:latin typeface="黑体" panose="02010609060101010101" pitchFamily="49" charset="-122"/>
                <a:ea typeface="黑体" panose="02010609060101010101" pitchFamily="49" charset="-122"/>
              </a:rPr>
              <a:t>洗礼</a:t>
            </a:r>
            <a:r>
              <a:rPr lang="zh-CN" altLang="en-US" sz="2400" dirty="0">
                <a:latin typeface="黑体" panose="02010609060101010101" pitchFamily="49" charset="-122"/>
                <a:ea typeface="黑体" panose="02010609060101010101" pitchFamily="49" charset="-122"/>
              </a:rPr>
              <a:t>；</a:t>
            </a:r>
            <a:r>
              <a:rPr lang="zh-CN" altLang="en-US" sz="2400" dirty="0">
                <a:solidFill>
                  <a:srgbClr val="FF0000"/>
                </a:solidFill>
                <a:latin typeface="黑体" panose="02010609060101010101" pitchFamily="49" charset="-122"/>
                <a:ea typeface="黑体" panose="02010609060101010101" pitchFamily="49" charset="-122"/>
              </a:rPr>
              <a:t>铺垫</a:t>
            </a:r>
            <a:r>
              <a:rPr lang="zh-CN" altLang="en-US" sz="2400" dirty="0">
                <a:latin typeface="黑体" panose="02010609060101010101" pitchFamily="49" charset="-122"/>
                <a:ea typeface="黑体" panose="02010609060101010101" pitchFamily="49" charset="-122"/>
              </a:rPr>
              <a:t>；</a:t>
            </a:r>
            <a:r>
              <a:rPr lang="zh-CN" altLang="en-US" sz="2400" dirty="0">
                <a:solidFill>
                  <a:srgbClr val="FF0000"/>
                </a:solidFill>
                <a:latin typeface="黑体" panose="02010609060101010101" pitchFamily="49" charset="-122"/>
                <a:ea typeface="黑体" panose="02010609060101010101" pitchFamily="49" charset="-122"/>
              </a:rPr>
              <a:t>思想解放的潮流</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4" name="文本框 23"/>
          <p:cNvSpPr txBox="1"/>
          <p:nvPr>
            <p:custDataLst>
              <p:tags r:id="rId19"/>
            </p:custDataLst>
          </p:nvPr>
        </p:nvSpPr>
        <p:spPr>
          <a:xfrm>
            <a:off x="6235420" y="5118363"/>
            <a:ext cx="7188749" cy="46037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对中国传统文化的看法具有一定的片面性</a:t>
            </a:r>
            <a:endParaRPr lang="zh-CN" altLang="en-US" sz="2400" dirty="0">
              <a:latin typeface="黑体" panose="02010609060101010101" pitchFamily="49" charset="-122"/>
              <a:ea typeface="黑体" panose="02010609060101010101" pitchFamily="49" charset="-122"/>
            </a:endParaRPr>
          </a:p>
        </p:txBody>
      </p:sp>
      <p:sp>
        <p:nvSpPr>
          <p:cNvPr id="25" name="文本框 24"/>
          <p:cNvSpPr txBox="1"/>
          <p:nvPr>
            <p:custDataLst>
              <p:tags r:id="rId20"/>
            </p:custDataLst>
          </p:nvPr>
        </p:nvSpPr>
        <p:spPr>
          <a:xfrm>
            <a:off x="6235420" y="5651447"/>
            <a:ext cx="5525320" cy="460375"/>
          </a:xfrm>
          <a:prstGeom prst="rect">
            <a:avLst/>
          </a:prstGeom>
          <a:noFill/>
        </p:spPr>
        <p:txBody>
          <a:bodyPr wrap="square" rtlCol="0">
            <a:spAutoFit/>
          </a:bodyPr>
          <a:lstStyle/>
          <a:p>
            <a:r>
              <a:rPr lang="zh-CN" altLang="en-US" sz="2400" dirty="0">
                <a:solidFill>
                  <a:srgbClr val="FF0000"/>
                </a:solidFill>
                <a:latin typeface="黑体" panose="02010609060101010101" pitchFamily="49" charset="-122"/>
                <a:ea typeface="黑体" panose="02010609060101010101" pitchFamily="49" charset="-122"/>
              </a:rPr>
              <a:t>它是一次伟大的思想解放运动</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26" name="文本框 25"/>
          <p:cNvSpPr txBox="1"/>
          <p:nvPr>
            <p:custDataLst>
              <p:tags r:id="rId21"/>
            </p:custDataLst>
          </p:nvPr>
        </p:nvSpPr>
        <p:spPr>
          <a:xfrm>
            <a:off x="5085034" y="5106381"/>
            <a:ext cx="1225674" cy="460375"/>
          </a:xfrm>
          <a:prstGeom prst="rect">
            <a:avLst/>
          </a:prstGeom>
          <a:noFill/>
        </p:spPr>
        <p:txBody>
          <a:bodyPr wrap="square">
            <a:spAutoFit/>
          </a:bodyPr>
          <a:lstStyle/>
          <a:p>
            <a:r>
              <a:rPr lang="zh-CN" altLang="en-US" sz="2400" dirty="0">
                <a:latin typeface="黑体" panose="02010609060101010101" pitchFamily="49" charset="-122"/>
                <a:ea typeface="黑体" panose="02010609060101010101" pitchFamily="49" charset="-122"/>
              </a:rPr>
              <a:t>局限性：</a:t>
            </a:r>
            <a:endParaRPr lang="zh-CN" altLang="en-US" sz="2400" dirty="0"/>
          </a:p>
        </p:txBody>
      </p:sp>
      <p:sp>
        <p:nvSpPr>
          <p:cNvPr id="28" name="文本框 27"/>
          <p:cNvSpPr txBox="1"/>
          <p:nvPr>
            <p:custDataLst>
              <p:tags r:id="rId22"/>
            </p:custDataLst>
          </p:nvPr>
        </p:nvSpPr>
        <p:spPr>
          <a:xfrm>
            <a:off x="5103780" y="5651446"/>
            <a:ext cx="1225674" cy="460375"/>
          </a:xfrm>
          <a:prstGeom prst="rect">
            <a:avLst/>
          </a:prstGeom>
          <a:noFill/>
        </p:spPr>
        <p:txBody>
          <a:bodyPr wrap="square">
            <a:spAutoFit/>
          </a:bodyPr>
          <a:lstStyle/>
          <a:p>
            <a:r>
              <a:rPr lang="zh-CN" altLang="en-US" sz="2400" dirty="0">
                <a:latin typeface="黑体" panose="02010609060101010101" pitchFamily="49" charset="-122"/>
                <a:ea typeface="黑体" panose="02010609060101010101" pitchFamily="49" charset="-122"/>
              </a:rPr>
              <a:t>性质：</a:t>
            </a:r>
            <a:endParaRPr lang="zh-CN" altLang="en-US" sz="2400" dirty="0"/>
          </a:p>
        </p:txBody>
      </p:sp>
      <p:sp>
        <p:nvSpPr>
          <p:cNvPr id="29" name="文本框 28"/>
          <p:cNvSpPr txBox="1"/>
          <p:nvPr>
            <p:custDataLst>
              <p:tags r:id="rId23"/>
            </p:custDataLst>
          </p:nvPr>
        </p:nvSpPr>
        <p:spPr>
          <a:xfrm>
            <a:off x="5078517" y="4583325"/>
            <a:ext cx="1293777" cy="460375"/>
          </a:xfrm>
          <a:prstGeom prst="rect">
            <a:avLst/>
          </a:prstGeom>
          <a:noFill/>
        </p:spPr>
        <p:txBody>
          <a:bodyPr wrap="square">
            <a:spAutoFit/>
          </a:bodyPr>
          <a:lstStyle/>
          <a:p>
            <a:r>
              <a:rPr lang="zh-CN" altLang="en-US" sz="2400" dirty="0">
                <a:latin typeface="黑体" panose="02010609060101010101" pitchFamily="49" charset="-122"/>
                <a:ea typeface="黑体" panose="02010609060101010101" pitchFamily="49" charset="-122"/>
              </a:rPr>
              <a:t>积极性：</a:t>
            </a:r>
            <a:endParaRPr lang="zh-CN" altLang="en-US" sz="2400" dirty="0"/>
          </a:p>
        </p:txBody>
      </p:sp>
      <p:sp>
        <p:nvSpPr>
          <p:cNvPr id="33" name="左大括号 32"/>
          <p:cNvSpPr/>
          <p:nvPr>
            <p:custDataLst>
              <p:tags r:id="rId24"/>
            </p:custDataLst>
          </p:nvPr>
        </p:nvSpPr>
        <p:spPr>
          <a:xfrm>
            <a:off x="3810524" y="1217571"/>
            <a:ext cx="252922" cy="1508561"/>
          </a:xfrm>
          <a:prstGeom prst="leftBrace">
            <a:avLst/>
          </a:prstGeom>
          <a:ln w="34925">
            <a:solidFill>
              <a:srgbClr val="C5E0B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左大括号 33"/>
          <p:cNvSpPr/>
          <p:nvPr>
            <p:custDataLst>
              <p:tags r:id="rId25"/>
            </p:custDataLst>
          </p:nvPr>
        </p:nvSpPr>
        <p:spPr>
          <a:xfrm>
            <a:off x="3797031" y="3952347"/>
            <a:ext cx="252922" cy="1508561"/>
          </a:xfrm>
          <a:prstGeom prst="leftBrace">
            <a:avLst/>
          </a:prstGeom>
          <a:ln w="34925">
            <a:solidFill>
              <a:srgbClr val="F8CB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左大括号 34"/>
          <p:cNvSpPr/>
          <p:nvPr>
            <p:custDataLst>
              <p:tags r:id="rId26"/>
            </p:custDataLst>
          </p:nvPr>
        </p:nvSpPr>
        <p:spPr>
          <a:xfrm>
            <a:off x="4850858" y="3487808"/>
            <a:ext cx="252922" cy="681788"/>
          </a:xfrm>
          <a:prstGeom prst="leftBrace">
            <a:avLst>
              <a:gd name="adj1" fmla="val 116024"/>
              <a:gd name="adj2" fmla="val 50000"/>
            </a:avLst>
          </a:prstGeom>
          <a:ln w="34925">
            <a:solidFill>
              <a:srgbClr val="F8CB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左大括号 35"/>
          <p:cNvSpPr/>
          <p:nvPr>
            <p:custDataLst>
              <p:tags r:id="rId27"/>
            </p:custDataLst>
          </p:nvPr>
        </p:nvSpPr>
        <p:spPr>
          <a:xfrm>
            <a:off x="4795714" y="4766552"/>
            <a:ext cx="289320" cy="1167319"/>
          </a:xfrm>
          <a:prstGeom prst="leftBrace">
            <a:avLst>
              <a:gd name="adj1" fmla="val 116024"/>
              <a:gd name="adj2" fmla="val 53627"/>
            </a:avLst>
          </a:prstGeom>
          <a:ln w="34925">
            <a:solidFill>
              <a:srgbClr val="F8CB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弧形 36"/>
          <p:cNvSpPr/>
          <p:nvPr>
            <p:custDataLst>
              <p:tags r:id="rId28"/>
            </p:custDataLst>
          </p:nvPr>
        </p:nvSpPr>
        <p:spPr>
          <a:xfrm rot="14738905">
            <a:off x="1053401" y="1499659"/>
            <a:ext cx="2017710" cy="2360166"/>
          </a:xfrm>
          <a:prstGeom prst="arc">
            <a:avLst>
              <a:gd name="adj1" fmla="val 17015786"/>
              <a:gd name="adj2" fmla="val 140498"/>
            </a:avLst>
          </a:prstGeom>
          <a:ln w="47625">
            <a:solidFill>
              <a:srgbClr val="C5E0B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弧形 37"/>
          <p:cNvSpPr/>
          <p:nvPr>
            <p:custDataLst>
              <p:tags r:id="rId29"/>
            </p:custDataLst>
          </p:nvPr>
        </p:nvSpPr>
        <p:spPr>
          <a:xfrm rot="10571205">
            <a:off x="986220" y="2423622"/>
            <a:ext cx="2188724" cy="2301149"/>
          </a:xfrm>
          <a:prstGeom prst="arc">
            <a:avLst>
              <a:gd name="adj1" fmla="val 17570941"/>
              <a:gd name="adj2" fmla="val 0"/>
            </a:avLst>
          </a:prstGeom>
          <a:ln w="47625">
            <a:solidFill>
              <a:srgbClr val="F8CBA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30"/>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4">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6" grpId="0"/>
      <p:bldP spid="21" grpId="0"/>
      <p:bldP spid="15" grpId="0"/>
      <p:bldP spid="22" grpId="0"/>
      <p:bldP spid="23"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肘形连接符 2"/>
          <p:cNvCxnSpPr>
            <a:cxnSpLocks noChangeShapeType="1"/>
          </p:cNvCxnSpPr>
          <p:nvPr>
            <p:custDataLst>
              <p:tags r:id="rId1"/>
            </p:custDataLst>
          </p:nvPr>
        </p:nvCxnSpPr>
        <p:spPr bwMode="auto">
          <a:xfrm flipV="1">
            <a:off x="1921163" y="4305200"/>
            <a:ext cx="3771900" cy="904275"/>
          </a:xfrm>
          <a:prstGeom prst="bentConnector3">
            <a:avLst>
              <a:gd name="adj1" fmla="val 50000"/>
            </a:avLst>
          </a:prstGeom>
          <a:noFill/>
          <a:ln w="76200" algn="ctr">
            <a:solidFill>
              <a:srgbClr val="FFC000"/>
            </a:solidFill>
            <a:round/>
          </a:ln>
        </p:spPr>
      </p:cxnSp>
      <p:sp>
        <p:nvSpPr>
          <p:cNvPr id="6" name="TextBox 13"/>
          <p:cNvSpPr txBox="1">
            <a:spLocks noChangeArrowheads="1"/>
          </p:cNvSpPr>
          <p:nvPr>
            <p:custDataLst>
              <p:tags r:id="rId2"/>
            </p:custDataLst>
          </p:nvPr>
        </p:nvSpPr>
        <p:spPr bwMode="auto">
          <a:xfrm>
            <a:off x="1960629" y="5245027"/>
            <a:ext cx="2076450" cy="52197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FontTx/>
              <a:buNone/>
            </a:pPr>
            <a:r>
              <a:rPr lang="zh-CN" altLang="en-US" dirty="0">
                <a:latin typeface="黑体" panose="02010609060101010101" pitchFamily="49" charset="-122"/>
                <a:ea typeface="黑体" panose="02010609060101010101" pitchFamily="49" charset="-122"/>
              </a:rPr>
              <a:t>洋务运动</a:t>
            </a:r>
            <a:endParaRPr lang="zh-CN" altLang="en-US" dirty="0">
              <a:latin typeface="黑体" panose="02010609060101010101" pitchFamily="49" charset="-122"/>
              <a:ea typeface="黑体" panose="02010609060101010101" pitchFamily="49" charset="-122"/>
            </a:endParaRPr>
          </a:p>
        </p:txBody>
      </p:sp>
      <p:sp>
        <p:nvSpPr>
          <p:cNvPr id="7" name="TextBox 13"/>
          <p:cNvSpPr txBox="1">
            <a:spLocks noChangeArrowheads="1"/>
          </p:cNvSpPr>
          <p:nvPr>
            <p:custDataLst>
              <p:tags r:id="rId3"/>
            </p:custDataLst>
          </p:nvPr>
        </p:nvSpPr>
        <p:spPr bwMode="auto">
          <a:xfrm>
            <a:off x="4062700" y="4294074"/>
            <a:ext cx="2076450" cy="52197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FontTx/>
              <a:buNone/>
            </a:pPr>
            <a:r>
              <a:rPr lang="zh-CN" altLang="en-US" dirty="0">
                <a:latin typeface="黑体" panose="02010609060101010101" pitchFamily="49" charset="-122"/>
                <a:ea typeface="黑体" panose="02010609060101010101" pitchFamily="49" charset="-122"/>
              </a:rPr>
              <a:t>维新变法</a:t>
            </a:r>
            <a:endParaRPr lang="zh-CN" altLang="en-US" dirty="0">
              <a:latin typeface="黑体" panose="02010609060101010101" pitchFamily="49" charset="-122"/>
              <a:ea typeface="黑体" panose="02010609060101010101" pitchFamily="49" charset="-122"/>
            </a:endParaRPr>
          </a:p>
        </p:txBody>
      </p:sp>
      <p:cxnSp>
        <p:nvCxnSpPr>
          <p:cNvPr id="8" name="肘形连接符 37"/>
          <p:cNvCxnSpPr>
            <a:cxnSpLocks noChangeShapeType="1"/>
          </p:cNvCxnSpPr>
          <p:nvPr>
            <p:custDataLst>
              <p:tags r:id="rId4"/>
            </p:custDataLst>
          </p:nvPr>
        </p:nvCxnSpPr>
        <p:spPr bwMode="auto">
          <a:xfrm flipV="1">
            <a:off x="3769013" y="3395952"/>
            <a:ext cx="4146550" cy="910028"/>
          </a:xfrm>
          <a:prstGeom prst="bentConnector3">
            <a:avLst>
              <a:gd name="adj1" fmla="val 50000"/>
            </a:avLst>
          </a:prstGeom>
          <a:noFill/>
          <a:ln w="76200" algn="ctr">
            <a:solidFill>
              <a:srgbClr val="FFC000"/>
            </a:solidFill>
            <a:round/>
          </a:ln>
        </p:spPr>
      </p:cxnSp>
      <p:sp>
        <p:nvSpPr>
          <p:cNvPr id="9" name="TextBox 13"/>
          <p:cNvSpPr txBox="1">
            <a:spLocks noChangeArrowheads="1"/>
          </p:cNvSpPr>
          <p:nvPr>
            <p:custDataLst>
              <p:tags r:id="rId5"/>
            </p:custDataLst>
          </p:nvPr>
        </p:nvSpPr>
        <p:spPr bwMode="auto">
          <a:xfrm>
            <a:off x="6659850" y="2622839"/>
            <a:ext cx="2074863" cy="52197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FontTx/>
              <a:buNone/>
            </a:pPr>
            <a:endParaRPr lang="zh-CN" altLang="en-US">
              <a:latin typeface="黑体" panose="02010609060101010101" pitchFamily="49" charset="-122"/>
              <a:ea typeface="黑体" panose="02010609060101010101" pitchFamily="49" charset="-122"/>
            </a:endParaRPr>
          </a:p>
        </p:txBody>
      </p:sp>
      <p:sp>
        <p:nvSpPr>
          <p:cNvPr id="10" name="TextBox 13"/>
          <p:cNvSpPr txBox="1">
            <a:spLocks noChangeArrowheads="1"/>
          </p:cNvSpPr>
          <p:nvPr>
            <p:custDataLst>
              <p:tags r:id="rId6"/>
            </p:custDataLst>
          </p:nvPr>
        </p:nvSpPr>
        <p:spPr bwMode="auto">
          <a:xfrm>
            <a:off x="6078390" y="3377085"/>
            <a:ext cx="2076450" cy="52197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FontTx/>
              <a:buNone/>
            </a:pPr>
            <a:r>
              <a:rPr lang="zh-CN" altLang="en-US" dirty="0">
                <a:latin typeface="黑体" panose="02010609060101010101" pitchFamily="49" charset="-122"/>
                <a:ea typeface="黑体" panose="02010609060101010101" pitchFamily="49" charset="-122"/>
              </a:rPr>
              <a:t>辛亥革命</a:t>
            </a:r>
            <a:endParaRPr lang="zh-CN" altLang="en-US" dirty="0">
              <a:latin typeface="黑体" panose="02010609060101010101" pitchFamily="49" charset="-122"/>
              <a:ea typeface="黑体" panose="02010609060101010101" pitchFamily="49" charset="-122"/>
            </a:endParaRPr>
          </a:p>
        </p:txBody>
      </p:sp>
      <p:cxnSp>
        <p:nvCxnSpPr>
          <p:cNvPr id="11" name="肘形连接符 20"/>
          <p:cNvCxnSpPr>
            <a:cxnSpLocks noChangeShapeType="1"/>
          </p:cNvCxnSpPr>
          <p:nvPr>
            <p:custDataLst>
              <p:tags r:id="rId7"/>
            </p:custDataLst>
          </p:nvPr>
        </p:nvCxnSpPr>
        <p:spPr bwMode="auto">
          <a:xfrm flipV="1">
            <a:off x="6467763" y="2506952"/>
            <a:ext cx="3374154" cy="889000"/>
          </a:xfrm>
          <a:prstGeom prst="bentConnector3">
            <a:avLst>
              <a:gd name="adj1" fmla="val 42096"/>
            </a:avLst>
          </a:prstGeom>
          <a:noFill/>
          <a:ln w="76200" algn="ctr">
            <a:solidFill>
              <a:srgbClr val="FFC000"/>
            </a:solidFill>
            <a:round/>
          </a:ln>
        </p:spPr>
      </p:cxnSp>
      <p:sp>
        <p:nvSpPr>
          <p:cNvPr id="12" name="TextBox 13"/>
          <p:cNvSpPr txBox="1">
            <a:spLocks noChangeArrowheads="1"/>
          </p:cNvSpPr>
          <p:nvPr>
            <p:custDataLst>
              <p:tags r:id="rId8"/>
            </p:custDataLst>
          </p:nvPr>
        </p:nvSpPr>
        <p:spPr bwMode="auto">
          <a:xfrm>
            <a:off x="7957554" y="2557459"/>
            <a:ext cx="2076450" cy="521970"/>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FontTx/>
              <a:buNone/>
            </a:pPr>
            <a:r>
              <a:rPr lang="zh-CN" altLang="en-US" dirty="0">
                <a:latin typeface="黑体" panose="02010609060101010101" pitchFamily="49" charset="-122"/>
                <a:ea typeface="黑体" panose="02010609060101010101" pitchFamily="49" charset="-122"/>
              </a:rPr>
              <a:t>新文化运动</a:t>
            </a:r>
            <a:endParaRPr lang="zh-CN" altLang="en-US" dirty="0">
              <a:latin typeface="黑体" panose="02010609060101010101" pitchFamily="49" charset="-122"/>
              <a:ea typeface="黑体" panose="02010609060101010101" pitchFamily="49" charset="-122"/>
            </a:endParaRPr>
          </a:p>
        </p:txBody>
      </p:sp>
      <p:sp>
        <p:nvSpPr>
          <p:cNvPr id="13" name="Text Box 4"/>
          <p:cNvSpPr txBox="1">
            <a:spLocks noChangeArrowheads="1"/>
          </p:cNvSpPr>
          <p:nvPr>
            <p:custDataLst>
              <p:tags r:id="rId9"/>
            </p:custDataLst>
          </p:nvPr>
        </p:nvSpPr>
        <p:spPr bwMode="auto">
          <a:xfrm>
            <a:off x="390847" y="1224217"/>
            <a:ext cx="5215884" cy="554355"/>
          </a:xfrm>
          <a:prstGeom prst="rect">
            <a:avLst/>
          </a:prstGeom>
          <a:noFill/>
          <a:ln w="9525">
            <a:noFill/>
            <a:miter lim="800000"/>
          </a:ln>
        </p:spPr>
        <p:txBody>
          <a:bodyPr wrap="square" lIns="78538" tIns="39269" rIns="78538" bIns="39269">
            <a:spAutoFit/>
          </a:bodyPr>
          <a:lstStyle/>
          <a:p>
            <a:pPr algn="ctr">
              <a:spcBef>
                <a:spcPct val="50000"/>
              </a:spcBef>
            </a:pPr>
            <a:r>
              <a:rPr lang="zh-CN" altLang="en-US" sz="3100" dirty="0">
                <a:ea typeface="黑体" panose="02010609060101010101" pitchFamily="49" charset="-122"/>
              </a:rPr>
              <a:t>中国近代化探索历程</a:t>
            </a:r>
            <a:endParaRPr lang="zh-CN" altLang="en-US" sz="3100" dirty="0">
              <a:ea typeface="黑体" panose="02010609060101010101" pitchFamily="49" charset="-122"/>
            </a:endParaRPr>
          </a:p>
        </p:txBody>
      </p:sp>
      <p:sp>
        <p:nvSpPr>
          <p:cNvPr id="15" name="TextBox 13"/>
          <p:cNvSpPr txBox="1">
            <a:spLocks noChangeArrowheads="1"/>
          </p:cNvSpPr>
          <p:nvPr>
            <p:custDataLst>
              <p:tags r:id="rId10"/>
            </p:custDataLst>
          </p:nvPr>
        </p:nvSpPr>
        <p:spPr bwMode="auto">
          <a:xfrm>
            <a:off x="1884141" y="4597458"/>
            <a:ext cx="1630363" cy="521970"/>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FontTx/>
              <a:buNone/>
            </a:pPr>
            <a:r>
              <a:rPr lang="zh-CN" altLang="en-US" b="1" dirty="0">
                <a:solidFill>
                  <a:schemeClr val="accent2">
                    <a:lumMod val="75000"/>
                  </a:schemeClr>
                </a:solidFill>
                <a:latin typeface="楷体" panose="02010609060101010101" charset="-122"/>
                <a:ea typeface="楷体" panose="02010609060101010101" charset="-122"/>
              </a:rPr>
              <a:t>自强求富</a:t>
            </a:r>
            <a:endParaRPr lang="zh-CN" altLang="en-US" b="1" dirty="0">
              <a:solidFill>
                <a:schemeClr val="accent2">
                  <a:lumMod val="75000"/>
                </a:schemeClr>
              </a:solidFill>
              <a:latin typeface="楷体" panose="02010609060101010101" charset="-122"/>
              <a:ea typeface="楷体" panose="02010609060101010101" charset="-122"/>
            </a:endParaRPr>
          </a:p>
        </p:txBody>
      </p:sp>
      <p:sp>
        <p:nvSpPr>
          <p:cNvPr id="16" name="TextBox 13"/>
          <p:cNvSpPr txBox="1">
            <a:spLocks noChangeArrowheads="1"/>
          </p:cNvSpPr>
          <p:nvPr>
            <p:custDataLst>
              <p:tags r:id="rId11"/>
            </p:custDataLst>
          </p:nvPr>
        </p:nvSpPr>
        <p:spPr bwMode="auto">
          <a:xfrm>
            <a:off x="4062700" y="3719107"/>
            <a:ext cx="1630363" cy="521970"/>
          </a:xfrm>
          <a:prstGeom prst="rect">
            <a:avLst/>
          </a:prstGeom>
          <a:noFill/>
          <a:ln>
            <a:noFill/>
          </a:ln>
        </p:spPr>
        <p:txBody>
          <a:bodyPr wrap="square">
            <a:spAutoFit/>
          </a:bodyPr>
          <a:lstStyle>
            <a:defPPr>
              <a:defRPr lang="zh-CN"/>
            </a:defPPr>
            <a:lvl1pPr>
              <a:lnSpc>
                <a:spcPct val="100000"/>
              </a:lnSpc>
              <a:spcBef>
                <a:spcPct val="0"/>
              </a:spcBef>
              <a:buFontTx/>
              <a:buNone/>
              <a:defRPr sz="2800" b="1">
                <a:solidFill>
                  <a:schemeClr val="accent2">
                    <a:lumMod val="75000"/>
                  </a:schemeClr>
                </a:solidFill>
                <a:latin typeface="楷体" panose="02010609060101010101" charset="-122"/>
                <a:ea typeface="楷体" panose="02010609060101010101" charset="-122"/>
              </a:defRPr>
            </a:lvl1pPr>
            <a:lvl2pPr marL="742950" indent="-285750">
              <a:lnSpc>
                <a:spcPct val="90000"/>
              </a:lnSpc>
              <a:spcBef>
                <a:spcPts val="500"/>
              </a:spcBef>
              <a:buFont typeface="Arial" panose="020B0604020202020204" pitchFamily="34" charset="0"/>
              <a:buChar char="•"/>
              <a:defRPr sz="2400">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9pPr>
          </a:lstStyle>
          <a:p>
            <a:r>
              <a:rPr lang="zh-CN" altLang="en-US" dirty="0"/>
              <a:t>君主立宪</a:t>
            </a:r>
            <a:endParaRPr lang="zh-CN" altLang="en-US" dirty="0"/>
          </a:p>
        </p:txBody>
      </p:sp>
      <p:sp>
        <p:nvSpPr>
          <p:cNvPr id="17" name="TextBox 13"/>
          <p:cNvSpPr txBox="1">
            <a:spLocks noChangeArrowheads="1"/>
          </p:cNvSpPr>
          <p:nvPr>
            <p:custDataLst>
              <p:tags r:id="rId12"/>
            </p:custDataLst>
          </p:nvPr>
        </p:nvSpPr>
        <p:spPr bwMode="auto">
          <a:xfrm>
            <a:off x="6035168" y="2816015"/>
            <a:ext cx="1630363" cy="521970"/>
          </a:xfrm>
          <a:prstGeom prst="rect">
            <a:avLst/>
          </a:prstGeom>
          <a:noFill/>
          <a:ln>
            <a:noFill/>
          </a:ln>
        </p:spPr>
        <p:txBody>
          <a:bodyPr wrap="square">
            <a:spAutoFit/>
          </a:bodyPr>
          <a:lstStyle>
            <a:defPPr>
              <a:defRPr lang="zh-CN"/>
            </a:defPPr>
            <a:lvl1pPr>
              <a:lnSpc>
                <a:spcPct val="100000"/>
              </a:lnSpc>
              <a:spcBef>
                <a:spcPct val="0"/>
              </a:spcBef>
              <a:buFontTx/>
              <a:buNone/>
              <a:defRPr sz="2800" b="1">
                <a:solidFill>
                  <a:schemeClr val="accent2">
                    <a:lumMod val="75000"/>
                  </a:schemeClr>
                </a:solidFill>
                <a:latin typeface="楷体" panose="02010609060101010101" charset="-122"/>
                <a:ea typeface="楷体" panose="02010609060101010101" charset="-122"/>
              </a:defRPr>
            </a:lvl1pPr>
            <a:lvl2pPr marL="742950" indent="-285750">
              <a:lnSpc>
                <a:spcPct val="90000"/>
              </a:lnSpc>
              <a:spcBef>
                <a:spcPts val="500"/>
              </a:spcBef>
              <a:buFont typeface="Arial" panose="020B0604020202020204" pitchFamily="34" charset="0"/>
              <a:buChar char="•"/>
              <a:defRPr sz="2400">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9pPr>
          </a:lstStyle>
          <a:p>
            <a:r>
              <a:rPr lang="zh-CN" altLang="en-US" dirty="0"/>
              <a:t>民主共和</a:t>
            </a:r>
            <a:endParaRPr lang="zh-CN" altLang="en-US" dirty="0"/>
          </a:p>
        </p:txBody>
      </p:sp>
      <p:sp>
        <p:nvSpPr>
          <p:cNvPr id="18" name="TextBox 13"/>
          <p:cNvSpPr txBox="1">
            <a:spLocks noChangeArrowheads="1"/>
          </p:cNvSpPr>
          <p:nvPr>
            <p:custDataLst>
              <p:tags r:id="rId13"/>
            </p:custDataLst>
          </p:nvPr>
        </p:nvSpPr>
        <p:spPr bwMode="auto">
          <a:xfrm>
            <a:off x="7795607" y="1951303"/>
            <a:ext cx="2046310" cy="521970"/>
          </a:xfrm>
          <a:prstGeom prst="rect">
            <a:avLst/>
          </a:prstGeom>
          <a:noFill/>
          <a:ln>
            <a:noFill/>
          </a:ln>
        </p:spPr>
        <p:txBody>
          <a:bodyPr wrap="square">
            <a:spAutoFit/>
          </a:bodyPr>
          <a:lstStyle>
            <a:defPPr>
              <a:defRPr lang="zh-CN"/>
            </a:defPPr>
            <a:lvl1pPr>
              <a:lnSpc>
                <a:spcPct val="100000"/>
              </a:lnSpc>
              <a:spcBef>
                <a:spcPct val="0"/>
              </a:spcBef>
              <a:buFontTx/>
              <a:buNone/>
              <a:defRPr sz="2800" b="1">
                <a:solidFill>
                  <a:schemeClr val="accent2">
                    <a:lumMod val="75000"/>
                  </a:schemeClr>
                </a:solidFill>
                <a:latin typeface="楷体" panose="02010609060101010101" charset="-122"/>
                <a:ea typeface="楷体" panose="02010609060101010101" charset="-122"/>
              </a:defRPr>
            </a:lvl1pPr>
            <a:lvl2pPr marL="742950" indent="-285750">
              <a:lnSpc>
                <a:spcPct val="90000"/>
              </a:lnSpc>
              <a:spcBef>
                <a:spcPts val="500"/>
              </a:spcBef>
              <a:buFont typeface="Arial" panose="020B0604020202020204" pitchFamily="34" charset="0"/>
              <a:buChar char="•"/>
              <a:defRPr sz="2400">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latin typeface="Calibri" panose="020F0502020204030204" charset="0"/>
                <a:ea typeface="宋体" panose="02010600030101010101" pitchFamily="2" charset="-122"/>
              </a:defRPr>
            </a:lvl9pPr>
          </a:lstStyle>
          <a:p>
            <a:r>
              <a:rPr lang="zh-CN" altLang="en-US" dirty="0"/>
              <a:t>民主与科学</a:t>
            </a:r>
            <a:endParaRPr lang="zh-CN" altLang="en-US" dirty="0"/>
          </a:p>
        </p:txBody>
      </p:sp>
      <p:sp>
        <p:nvSpPr>
          <p:cNvPr id="19" name="TextBox 33"/>
          <p:cNvSpPr txBox="1">
            <a:spLocks noChangeArrowheads="1"/>
          </p:cNvSpPr>
          <p:nvPr>
            <p:custDataLst>
              <p:tags r:id="rId14"/>
            </p:custDataLst>
          </p:nvPr>
        </p:nvSpPr>
        <p:spPr bwMode="auto">
          <a:xfrm>
            <a:off x="7957554" y="1496613"/>
            <a:ext cx="1644650" cy="446405"/>
          </a:xfrm>
          <a:prstGeom prst="rect">
            <a:avLst/>
          </a:prstGeom>
          <a:solidFill>
            <a:srgbClr val="C00000"/>
          </a:solidFill>
        </p:spPr>
        <p:style>
          <a:lnRef idx="2">
            <a:schemeClr val="accent3"/>
          </a:lnRef>
          <a:fillRef idx="1">
            <a:schemeClr val="lt1"/>
          </a:fillRef>
          <a:effectRef idx="0">
            <a:schemeClr val="accent3"/>
          </a:effectRef>
          <a:fontRef idx="minor">
            <a:schemeClr val="dk1"/>
          </a:fontRef>
        </p:style>
        <p:txBody>
          <a:bodyPr wrap="square" lIns="78538" tIns="39269" rIns="78538" bIns="39269">
            <a:spAutoFit/>
          </a:bodyPr>
          <a:lstStyle/>
          <a:p>
            <a:pPr algn="ctr"/>
            <a:r>
              <a:rPr lang="zh-CN" altLang="en-US" sz="2400" dirty="0">
                <a:solidFill>
                  <a:srgbClr val="FFFF00"/>
                </a:solidFill>
                <a:latin typeface="黑体" panose="02010609060101010101" pitchFamily="49" charset="-122"/>
                <a:ea typeface="黑体" panose="02010609060101010101" pitchFamily="49" charset="-122"/>
              </a:rPr>
              <a:t>思想文化</a:t>
            </a:r>
            <a:endParaRPr lang="zh-CN" altLang="en-US" sz="2400" dirty="0">
              <a:solidFill>
                <a:srgbClr val="FFFF00"/>
              </a:solidFill>
              <a:latin typeface="黑体" panose="02010609060101010101" pitchFamily="49" charset="-122"/>
              <a:ea typeface="黑体" panose="02010609060101010101" pitchFamily="49" charset="-122"/>
            </a:endParaRPr>
          </a:p>
        </p:txBody>
      </p:sp>
      <p:sp>
        <p:nvSpPr>
          <p:cNvPr id="20" name="TextBox 17"/>
          <p:cNvSpPr txBox="1">
            <a:spLocks noChangeArrowheads="1"/>
          </p:cNvSpPr>
          <p:nvPr>
            <p:custDataLst>
              <p:tags r:id="rId15"/>
            </p:custDataLst>
          </p:nvPr>
        </p:nvSpPr>
        <p:spPr bwMode="auto">
          <a:xfrm>
            <a:off x="4385955" y="2643155"/>
            <a:ext cx="1692435" cy="446405"/>
          </a:xfrm>
          <a:prstGeom prst="rect">
            <a:avLst/>
          </a:prstGeom>
          <a:solidFill>
            <a:srgbClr val="C00000"/>
          </a:solidFill>
        </p:spPr>
        <p:style>
          <a:lnRef idx="2">
            <a:schemeClr val="accent3"/>
          </a:lnRef>
          <a:fillRef idx="1">
            <a:schemeClr val="lt1"/>
          </a:fillRef>
          <a:effectRef idx="0">
            <a:schemeClr val="accent3"/>
          </a:effectRef>
          <a:fontRef idx="minor">
            <a:schemeClr val="dk1"/>
          </a:fontRef>
        </p:style>
        <p:txBody>
          <a:bodyPr wrap="square" lIns="78538" tIns="39269" rIns="78538" bIns="39269">
            <a:spAutoFit/>
          </a:bodyPr>
          <a:lstStyle/>
          <a:p>
            <a:pPr algn="ctr"/>
            <a:r>
              <a:rPr lang="zh-CN" altLang="en-US" sz="2400" dirty="0">
                <a:solidFill>
                  <a:srgbClr val="FFFF00"/>
                </a:solidFill>
                <a:latin typeface="黑体" panose="02010609060101010101" pitchFamily="49" charset="-122"/>
                <a:ea typeface="黑体" panose="02010609060101010101" pitchFamily="49" charset="-122"/>
              </a:rPr>
              <a:t>政治制度</a:t>
            </a:r>
            <a:endParaRPr lang="zh-CN" altLang="en-US" sz="2400" dirty="0">
              <a:solidFill>
                <a:srgbClr val="FFFF00"/>
              </a:solidFill>
              <a:latin typeface="黑体" panose="02010609060101010101" pitchFamily="49" charset="-122"/>
              <a:ea typeface="黑体" panose="02010609060101010101" pitchFamily="49" charset="-122"/>
            </a:endParaRPr>
          </a:p>
        </p:txBody>
      </p:sp>
      <p:sp>
        <p:nvSpPr>
          <p:cNvPr id="21" name="TextBox 17"/>
          <p:cNvSpPr txBox="1">
            <a:spLocks noChangeArrowheads="1"/>
          </p:cNvSpPr>
          <p:nvPr>
            <p:custDataLst>
              <p:tags r:id="rId16"/>
            </p:custDataLst>
          </p:nvPr>
        </p:nvSpPr>
        <p:spPr bwMode="auto">
          <a:xfrm>
            <a:off x="1960629" y="4085015"/>
            <a:ext cx="1655984" cy="446405"/>
          </a:xfrm>
          <a:prstGeom prst="rect">
            <a:avLst/>
          </a:prstGeom>
          <a:solidFill>
            <a:srgbClr val="C00000"/>
          </a:solidFill>
        </p:spPr>
        <p:style>
          <a:lnRef idx="2">
            <a:schemeClr val="accent3"/>
          </a:lnRef>
          <a:fillRef idx="1">
            <a:schemeClr val="lt1"/>
          </a:fillRef>
          <a:effectRef idx="0">
            <a:schemeClr val="accent3"/>
          </a:effectRef>
          <a:fontRef idx="minor">
            <a:schemeClr val="dk1"/>
          </a:fontRef>
        </p:style>
        <p:txBody>
          <a:bodyPr wrap="square" lIns="78538" tIns="39269" rIns="78538" bIns="39269">
            <a:spAutoFit/>
          </a:bodyPr>
          <a:lstStyle/>
          <a:p>
            <a:pPr algn="ctr"/>
            <a:r>
              <a:rPr lang="zh-CN" altLang="en-US" sz="2400" dirty="0">
                <a:solidFill>
                  <a:srgbClr val="FFFF00"/>
                </a:solidFill>
                <a:latin typeface="黑体" panose="02010609060101010101" pitchFamily="49" charset="-122"/>
                <a:ea typeface="黑体" panose="02010609060101010101" pitchFamily="49" charset="-122"/>
              </a:rPr>
              <a:t>器物技术</a:t>
            </a:r>
            <a:endParaRPr lang="zh-CN" altLang="en-US" sz="2400" dirty="0">
              <a:solidFill>
                <a:srgbClr val="FFFF00"/>
              </a:solidFill>
              <a:latin typeface="黑体" panose="02010609060101010101" pitchFamily="49" charset="-122"/>
              <a:ea typeface="黑体" panose="02010609060101010101" pitchFamily="49" charset="-122"/>
            </a:endParaRPr>
          </a:p>
        </p:txBody>
      </p:sp>
      <p:cxnSp>
        <p:nvCxnSpPr>
          <p:cNvPr id="22" name="直接连接符 21"/>
          <p:cNvCxnSpPr/>
          <p:nvPr>
            <p:custDataLst>
              <p:tags r:id="rId17"/>
            </p:custDataLst>
          </p:nvPr>
        </p:nvCxnSpPr>
        <p:spPr>
          <a:xfrm flipV="1">
            <a:off x="6192893" y="1975453"/>
            <a:ext cx="1512168" cy="576063"/>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p:cNvCxnSpPr/>
          <p:nvPr>
            <p:custDataLst>
              <p:tags r:id="rId18"/>
            </p:custDataLst>
          </p:nvPr>
        </p:nvCxnSpPr>
        <p:spPr>
          <a:xfrm flipV="1">
            <a:off x="2578400" y="3158624"/>
            <a:ext cx="1872208" cy="792086"/>
          </a:xfrm>
          <a:prstGeom prst="line">
            <a:avLst/>
          </a:prstGeom>
          <a:ln>
            <a:solidFill>
              <a:srgbClr val="C00000"/>
            </a:solidFill>
          </a:ln>
        </p:spPr>
        <p:style>
          <a:lnRef idx="3">
            <a:schemeClr val="accent2"/>
          </a:lnRef>
          <a:fillRef idx="0">
            <a:schemeClr val="accent2"/>
          </a:fillRef>
          <a:effectRef idx="2">
            <a:schemeClr val="accent2"/>
          </a:effectRef>
          <a:fontRef idx="minor">
            <a:schemeClr val="tx1"/>
          </a:fontRef>
        </p:style>
      </p:cxnSp>
      <p:sp useBgFill="1">
        <p:nvSpPr>
          <p:cNvPr id="24" name="TextBox 36"/>
          <p:cNvSpPr txBox="1"/>
          <p:nvPr>
            <p:custDataLst>
              <p:tags r:id="rId19"/>
            </p:custDataLst>
          </p:nvPr>
        </p:nvSpPr>
        <p:spPr>
          <a:xfrm>
            <a:off x="4686638" y="5358800"/>
            <a:ext cx="4454187" cy="582295"/>
          </a:xfrm>
          <a:prstGeom prst="rect">
            <a:avLst/>
          </a:prstGeom>
          <a:ln w="57150">
            <a:noFill/>
          </a:ln>
        </p:spPr>
        <p:style>
          <a:lnRef idx="2">
            <a:schemeClr val="accent2"/>
          </a:lnRef>
          <a:fillRef idx="1">
            <a:schemeClr val="lt1"/>
          </a:fillRef>
          <a:effectRef idx="0">
            <a:schemeClr val="accent2"/>
          </a:effectRef>
          <a:fontRef idx="minor">
            <a:schemeClr val="dk1"/>
          </a:fontRef>
        </p:style>
        <p:txBody>
          <a:bodyPr wrap="square" lIns="91419" tIns="45711" rIns="91419" bIns="45711" rtlCol="0">
            <a:spAutoFit/>
          </a:bodyPr>
          <a:lstStyle/>
          <a:p>
            <a:pPr algn="ctr"/>
            <a:r>
              <a:rPr lang="zh-CN" altLang="en-US" sz="3200" b="1" dirty="0">
                <a:latin typeface="楷体" panose="02010609060101010101" charset="-122"/>
                <a:ea typeface="楷体" panose="02010609060101010101" charset="-122"/>
              </a:rPr>
              <a:t>由表及里 由浅入深</a:t>
            </a:r>
            <a:endParaRPr lang="zh-CN" altLang="en-US" sz="3200" b="1" dirty="0">
              <a:latin typeface="楷体" panose="02010609060101010101" charset="-122"/>
              <a:ea typeface="楷体" panose="02010609060101010101" charset="-122"/>
            </a:endParaRPr>
          </a:p>
        </p:txBody>
      </p:sp>
      <p:sp useBgFill="1">
        <p:nvSpPr>
          <p:cNvPr id="25" name="TextBox 37"/>
          <p:cNvSpPr txBox="1"/>
          <p:nvPr>
            <p:custDataLst>
              <p:tags r:id="rId20"/>
            </p:custDataLst>
          </p:nvPr>
        </p:nvSpPr>
        <p:spPr>
          <a:xfrm>
            <a:off x="9037200" y="5348761"/>
            <a:ext cx="2088232" cy="582295"/>
          </a:xfrm>
          <a:prstGeom prst="rect">
            <a:avLst/>
          </a:prstGeom>
          <a:ln w="57150">
            <a:noFill/>
          </a:ln>
        </p:spPr>
        <p:style>
          <a:lnRef idx="2">
            <a:schemeClr val="accent2"/>
          </a:lnRef>
          <a:fillRef idx="1">
            <a:schemeClr val="lt1"/>
          </a:fillRef>
          <a:effectRef idx="0">
            <a:schemeClr val="accent2"/>
          </a:effectRef>
          <a:fontRef idx="minor">
            <a:schemeClr val="dk1"/>
          </a:fontRef>
        </p:style>
        <p:txBody>
          <a:bodyPr wrap="square" lIns="91419" tIns="45711" rIns="91419" bIns="45711" rtlCol="0">
            <a:spAutoFit/>
          </a:bodyPr>
          <a:lstStyle/>
          <a:p>
            <a:pPr algn="ctr"/>
            <a:r>
              <a:rPr lang="zh-CN" altLang="en-US" sz="3200" b="1" dirty="0">
                <a:latin typeface="楷体" panose="02010609060101010101" charset="-122"/>
                <a:ea typeface="楷体" panose="02010609060101010101" charset="-122"/>
              </a:rPr>
              <a:t>层层深入</a:t>
            </a:r>
            <a:endParaRPr lang="zh-CN" altLang="en-US" sz="3200" b="1" dirty="0">
              <a:latin typeface="楷体" panose="02010609060101010101" charset="-122"/>
              <a:ea typeface="楷体" panose="02010609060101010101" charset="-122"/>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P spid="24" grpId="0" bldLvl="0" animBg="1"/>
      <p:bldP spid="2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453390" y="809287"/>
            <a:ext cx="11209655" cy="6093976"/>
          </a:xfrm>
          <a:prstGeom prst="rect">
            <a:avLst/>
          </a:prstGeom>
          <a:noFill/>
        </p:spPr>
        <p:txBody>
          <a:bodyPr wrap="square" rtlCol="0" anchor="t">
            <a:spAutoFit/>
          </a:bodyPr>
          <a:lstStyle/>
          <a:p>
            <a:pPr indent="0">
              <a:lnSpc>
                <a:spcPct val="150000"/>
              </a:lnSpc>
            </a:pPr>
            <a:r>
              <a:rPr lang="zh-CN" sz="2600" dirty="0">
                <a:latin typeface="黑体" panose="02010609060101010101" pitchFamily="49" charset="-122"/>
                <a:ea typeface="黑体" panose="02010609060101010101" pitchFamily="49" charset="-122"/>
                <a:cs typeface="黑体" panose="02010609060101010101" pitchFamily="49" charset="-122"/>
              </a:rPr>
              <a:t>1.中国近代史上，保守派、维新派和激进派都有机会一争高低，背后拖着长辫、心里眷恋帝制的老先生与思想激进的新人物并坐讨论。这种场景最可能出现于</a:t>
            </a:r>
            <a:br>
              <a:rPr lang="zh-CN" sz="2600" dirty="0">
                <a:latin typeface="黑体" panose="02010609060101010101" pitchFamily="49" charset="-122"/>
                <a:ea typeface="黑体" panose="02010609060101010101" pitchFamily="49" charset="-122"/>
                <a:cs typeface="黑体" panose="02010609060101010101" pitchFamily="49" charset="-122"/>
                <a:sym typeface="+mn-ea"/>
              </a:rPr>
            </a:br>
            <a:r>
              <a:rPr lang="zh-CN" sz="2600" dirty="0">
                <a:latin typeface="黑体" panose="02010609060101010101" pitchFamily="49" charset="-122"/>
                <a:ea typeface="黑体" panose="02010609060101010101" pitchFamily="49" charset="-122"/>
                <a:cs typeface="黑体" panose="02010609060101010101" pitchFamily="49" charset="-122"/>
                <a:sym typeface="+mn-ea"/>
              </a:rPr>
              <a:t>A</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sz="2600" dirty="0">
                <a:latin typeface="黑体" panose="02010609060101010101" pitchFamily="49" charset="-122"/>
                <a:ea typeface="黑体" panose="02010609060101010101" pitchFamily="49" charset="-122"/>
                <a:cs typeface="黑体" panose="02010609060101010101" pitchFamily="49" charset="-122"/>
                <a:sym typeface="+mn-ea"/>
              </a:rPr>
              <a:t>新文化运动时期	           </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  </a:t>
            </a:r>
            <a:r>
              <a:rPr lang="zh-CN" sz="2600" dirty="0">
                <a:latin typeface="黑体" panose="02010609060101010101" pitchFamily="49" charset="-122"/>
                <a:ea typeface="黑体" panose="02010609060101010101" pitchFamily="49" charset="-122"/>
                <a:cs typeface="黑体" panose="02010609060101010101" pitchFamily="49" charset="-122"/>
                <a:sym typeface="+mn-ea"/>
              </a:rPr>
              <a:t>B</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sz="2600" dirty="0">
                <a:latin typeface="黑体" panose="02010609060101010101" pitchFamily="49" charset="-122"/>
                <a:ea typeface="黑体" panose="02010609060101010101" pitchFamily="49" charset="-122"/>
                <a:cs typeface="黑体" panose="02010609060101010101" pitchFamily="49" charset="-122"/>
                <a:sym typeface="+mn-ea"/>
              </a:rPr>
              <a:t>戊戌变法时期</a:t>
            </a:r>
            <a:endParaRPr lang="zh-CN" sz="2600" b="0" dirty="0">
              <a:latin typeface="黑体" panose="02010609060101010101" pitchFamily="49" charset="-122"/>
              <a:ea typeface="黑体" panose="02010609060101010101" pitchFamily="49" charset="-122"/>
              <a:cs typeface="黑体" panose="02010609060101010101" pitchFamily="49" charset="-122"/>
            </a:endParaRPr>
          </a:p>
          <a:p>
            <a:pPr indent="0">
              <a:lnSpc>
                <a:spcPct val="150000"/>
              </a:lnSpc>
            </a:pPr>
            <a:r>
              <a:rPr lang="zh-CN" sz="2600" dirty="0">
                <a:latin typeface="黑体" panose="02010609060101010101" pitchFamily="49" charset="-122"/>
                <a:ea typeface="黑体" panose="02010609060101010101" pitchFamily="49" charset="-122"/>
                <a:cs typeface="黑体" panose="02010609060101010101" pitchFamily="49" charset="-122"/>
                <a:sym typeface="+mn-ea"/>
              </a:rPr>
              <a:t>C</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sz="2600" dirty="0">
                <a:latin typeface="黑体" panose="02010609060101010101" pitchFamily="49" charset="-122"/>
                <a:ea typeface="黑体" panose="02010609060101010101" pitchFamily="49" charset="-122"/>
                <a:cs typeface="黑体" panose="02010609060101010101" pitchFamily="49" charset="-122"/>
                <a:sym typeface="+mn-ea"/>
              </a:rPr>
              <a:t>辛亥革命时期	</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             </a:t>
            </a:r>
            <a:r>
              <a:rPr lang="zh-CN" sz="2600" dirty="0">
                <a:latin typeface="黑体" panose="02010609060101010101" pitchFamily="49" charset="-122"/>
                <a:ea typeface="黑体" panose="02010609060101010101" pitchFamily="49" charset="-122"/>
                <a:cs typeface="黑体" panose="02010609060101010101" pitchFamily="49" charset="-122"/>
                <a:sym typeface="+mn-ea"/>
              </a:rPr>
              <a:t>D</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sz="2600" dirty="0">
                <a:latin typeface="黑体" panose="02010609060101010101" pitchFamily="49" charset="-122"/>
                <a:ea typeface="黑体" panose="02010609060101010101" pitchFamily="49" charset="-122"/>
                <a:cs typeface="黑体" panose="02010609060101010101" pitchFamily="49" charset="-122"/>
                <a:sym typeface="+mn-ea"/>
              </a:rPr>
              <a:t>洋务运动时期</a:t>
            </a:r>
            <a:endParaRPr lang="zh-CN" sz="2600" b="0" dirty="0">
              <a:latin typeface="黑体" panose="02010609060101010101" pitchFamily="49" charset="-122"/>
              <a:ea typeface="黑体" panose="02010609060101010101" pitchFamily="49" charset="-122"/>
              <a:cs typeface="黑体" panose="02010609060101010101" pitchFamily="49" charset="-122"/>
            </a:endParaRPr>
          </a:p>
          <a:p>
            <a:pPr>
              <a:lnSpc>
                <a:spcPct val="150000"/>
              </a:lnSpc>
            </a:pPr>
            <a:endParaRPr lang="zh-CN" altLang="en-US" sz="2600" dirty="0">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2.[2021·</a:t>
            </a:r>
            <a:r>
              <a:rPr lang="zh-CN" altLang="en-US" sz="2600" dirty="0">
                <a:latin typeface="黑体" panose="02010609060101010101" pitchFamily="49" charset="-122"/>
                <a:ea typeface="黑体" panose="02010609060101010101" pitchFamily="49" charset="-122"/>
                <a:cs typeface="黑体" panose="02010609060101010101" pitchFamily="49" charset="-122"/>
                <a:sym typeface="+mn-ea"/>
              </a:rPr>
              <a:t>宿迁</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en-US" sz="2600" dirty="0">
                <a:latin typeface="黑体" panose="02010609060101010101" pitchFamily="49" charset="-122"/>
                <a:ea typeface="黑体" panose="02010609060101010101" pitchFamily="49" charset="-122"/>
                <a:cs typeface="黑体" panose="02010609060101010101" pitchFamily="49" charset="-122"/>
                <a:sym typeface="+mn-ea"/>
              </a:rPr>
              <a:t>1840</a:t>
            </a:r>
            <a:r>
              <a:rPr lang="zh-CN" altLang="en-US" sz="2600" dirty="0">
                <a:latin typeface="黑体" panose="02010609060101010101" pitchFamily="49" charset="-122"/>
                <a:ea typeface="黑体" panose="02010609060101010101" pitchFamily="49" charset="-122"/>
                <a:cs typeface="黑体" panose="02010609060101010101" pitchFamily="49" charset="-122"/>
                <a:sym typeface="+mn-ea"/>
              </a:rPr>
              <a:t>年以来中国人向西方学习，经历了一个始而言技，继而言政，进而言教的过程，言教即主张学习西方自由、民主、平等等资产阶级观念。能够印证</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dirty="0">
                <a:latin typeface="黑体" panose="02010609060101010101" pitchFamily="49" charset="-122"/>
                <a:ea typeface="黑体" panose="02010609060101010101" pitchFamily="49" charset="-122"/>
                <a:cs typeface="黑体" panose="02010609060101010101" pitchFamily="49" charset="-122"/>
                <a:sym typeface="+mn-ea"/>
              </a:rPr>
              <a:t>言教</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dirty="0">
                <a:latin typeface="黑体" panose="02010609060101010101" pitchFamily="49" charset="-122"/>
                <a:ea typeface="黑体" panose="02010609060101010101" pitchFamily="49" charset="-122"/>
                <a:cs typeface="黑体" panose="02010609060101010101" pitchFamily="49" charset="-122"/>
                <a:sym typeface="+mn-ea"/>
              </a:rPr>
              <a:t>的史实是</a:t>
            </a:r>
            <a:endParaRPr lang="zh-CN" sz="2600" b="0" dirty="0">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lang="zh-CN" sz="2600" dirty="0">
                <a:latin typeface="黑体" panose="02010609060101010101" pitchFamily="49" charset="-122"/>
                <a:ea typeface="黑体" panose="02010609060101010101" pitchFamily="49" charset="-122"/>
                <a:cs typeface="黑体" panose="02010609060101010101" pitchFamily="49" charset="-122"/>
                <a:sym typeface="+mn-ea"/>
              </a:rPr>
              <a:t>A</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sz="2600" dirty="0">
                <a:latin typeface="黑体" panose="02010609060101010101" pitchFamily="49" charset="-122"/>
                <a:ea typeface="黑体" panose="02010609060101010101" pitchFamily="49" charset="-122"/>
                <a:cs typeface="黑体" panose="02010609060101010101" pitchFamily="49" charset="-122"/>
                <a:sym typeface="+mn-ea"/>
              </a:rPr>
              <a:t>洋务运动     B</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sz="2600" dirty="0">
                <a:latin typeface="黑体" panose="02010609060101010101" pitchFamily="49" charset="-122"/>
                <a:ea typeface="黑体" panose="02010609060101010101" pitchFamily="49" charset="-122"/>
                <a:cs typeface="黑体" panose="02010609060101010101" pitchFamily="49" charset="-122"/>
                <a:sym typeface="+mn-ea"/>
              </a:rPr>
              <a:t>戊戌变法     C</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dirty="0">
                <a:latin typeface="黑体" panose="02010609060101010101" pitchFamily="49" charset="-122"/>
                <a:ea typeface="黑体" panose="02010609060101010101" pitchFamily="49" charset="-122"/>
                <a:cs typeface="黑体" panose="02010609060101010101" pitchFamily="49" charset="-122"/>
                <a:sym typeface="+mn-ea"/>
              </a:rPr>
              <a:t>辛亥革命</a:t>
            </a:r>
            <a:r>
              <a:rPr lang="zh-CN" sz="2600" dirty="0">
                <a:latin typeface="黑体" panose="02010609060101010101" pitchFamily="49" charset="-122"/>
                <a:ea typeface="黑体" panose="02010609060101010101" pitchFamily="49" charset="-122"/>
                <a:cs typeface="黑体" panose="02010609060101010101" pitchFamily="49" charset="-122"/>
                <a:sym typeface="+mn-ea"/>
              </a:rPr>
              <a:t>     D</a:t>
            </a:r>
            <a:r>
              <a:rPr lang="en-US" altLang="zh-CN" sz="2600" dirty="0">
                <a:latin typeface="黑体" panose="02010609060101010101" pitchFamily="49" charset="-122"/>
                <a:ea typeface="黑体" panose="02010609060101010101" pitchFamily="49" charset="-122"/>
                <a:cs typeface="黑体" panose="02010609060101010101" pitchFamily="49" charset="-122"/>
                <a:sym typeface="+mn-ea"/>
              </a:rPr>
              <a:t>.</a:t>
            </a:r>
            <a:r>
              <a:rPr lang="zh-CN" sz="2600" dirty="0">
                <a:latin typeface="黑体" panose="02010609060101010101" pitchFamily="49" charset="-122"/>
                <a:ea typeface="黑体" panose="02010609060101010101" pitchFamily="49" charset="-122"/>
                <a:cs typeface="黑体" panose="02010609060101010101" pitchFamily="49" charset="-122"/>
                <a:sym typeface="+mn-ea"/>
              </a:rPr>
              <a:t>新文化运动</a:t>
            </a:r>
            <a:endParaRPr lang="zh-CN" sz="2600" dirty="0">
              <a:latin typeface="黑体" panose="02010609060101010101" pitchFamily="49" charset="-122"/>
              <a:ea typeface="黑体" panose="02010609060101010101" pitchFamily="49" charset="-122"/>
              <a:cs typeface="黑体" panose="02010609060101010101" pitchFamily="49" charset="-122"/>
            </a:endParaRPr>
          </a:p>
        </p:txBody>
      </p:sp>
      <p:sp>
        <p:nvSpPr>
          <p:cNvPr id="9" name="文本框 8"/>
          <p:cNvSpPr txBox="1"/>
          <p:nvPr>
            <p:custDataLst>
              <p:tags r:id="rId2"/>
            </p:custDataLst>
          </p:nvPr>
        </p:nvSpPr>
        <p:spPr>
          <a:xfrm>
            <a:off x="10137458" y="2680388"/>
            <a:ext cx="1605915" cy="645160"/>
          </a:xfrm>
          <a:prstGeom prst="rect">
            <a:avLst/>
          </a:prstGeom>
          <a:noFill/>
        </p:spPr>
        <p:txBody>
          <a:bodyPr wrap="square" rtlCol="0">
            <a:spAutoFit/>
          </a:bodyPr>
          <a:lstStyle/>
          <a:p>
            <a:r>
              <a:rPr lang="zh-CN" altLang="en-US" sz="3600" dirty="0"/>
              <a:t>【</a:t>
            </a:r>
            <a:r>
              <a:rPr lang="en-US" altLang="zh-CN" sz="3600" dirty="0">
                <a:solidFill>
                  <a:srgbClr val="FF0000"/>
                </a:solidFill>
              </a:rPr>
              <a:t> </a:t>
            </a:r>
            <a:r>
              <a:rPr lang="en-US" altLang="zh-CN" sz="3600" dirty="0">
                <a:solidFill>
                  <a:srgbClr val="FF0000"/>
                </a:solidFill>
                <a:latin typeface="方正粗黑宋简体" panose="02000000000000000000" charset="-122"/>
                <a:ea typeface="方正粗黑宋简体" panose="02000000000000000000" charset="-122"/>
              </a:rPr>
              <a:t>A</a:t>
            </a:r>
            <a:r>
              <a:rPr lang="en-US" altLang="zh-CN" sz="3600" dirty="0">
                <a:solidFill>
                  <a:srgbClr val="FF0000"/>
                </a:solidFill>
              </a:rPr>
              <a:t> </a:t>
            </a:r>
            <a:r>
              <a:rPr lang="zh-CN" altLang="en-US" sz="3600" dirty="0"/>
              <a:t>】</a:t>
            </a:r>
            <a:endParaRPr lang="zh-CN" altLang="en-US" sz="3600" dirty="0"/>
          </a:p>
        </p:txBody>
      </p:sp>
      <p:sp>
        <p:nvSpPr>
          <p:cNvPr id="10" name="文本框 9"/>
          <p:cNvSpPr txBox="1"/>
          <p:nvPr>
            <p:custDataLst>
              <p:tags r:id="rId3"/>
            </p:custDataLst>
          </p:nvPr>
        </p:nvSpPr>
        <p:spPr>
          <a:xfrm>
            <a:off x="10137458" y="5590337"/>
            <a:ext cx="1605915" cy="645160"/>
          </a:xfrm>
          <a:prstGeom prst="rect">
            <a:avLst/>
          </a:prstGeom>
          <a:noFill/>
        </p:spPr>
        <p:txBody>
          <a:bodyPr wrap="square" rtlCol="0">
            <a:spAutoFit/>
          </a:bodyPr>
          <a:lstStyle/>
          <a:p>
            <a:r>
              <a:rPr lang="zh-CN" altLang="en-US" sz="3600" dirty="0"/>
              <a:t>【</a:t>
            </a:r>
            <a:r>
              <a:rPr lang="en-US" altLang="zh-CN" sz="3600" dirty="0"/>
              <a:t> </a:t>
            </a:r>
            <a:r>
              <a:rPr lang="en-US" altLang="zh-CN" sz="3600" dirty="0">
                <a:solidFill>
                  <a:srgbClr val="FF0000"/>
                </a:solidFill>
                <a:latin typeface="方正粗黑宋简体" panose="02000000000000000000" charset="-122"/>
                <a:ea typeface="方正粗黑宋简体" panose="02000000000000000000" charset="-122"/>
              </a:rPr>
              <a:t>D</a:t>
            </a:r>
            <a:r>
              <a:rPr lang="en-US" altLang="zh-CN" sz="3600" dirty="0"/>
              <a:t> </a:t>
            </a:r>
            <a:r>
              <a:rPr lang="zh-CN" altLang="en-US" sz="3600" dirty="0"/>
              <a:t>】</a:t>
            </a:r>
            <a:endParaRPr lang="zh-CN" altLang="en-US" sz="3600" dirty="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520502" y="1069346"/>
            <a:ext cx="11209655" cy="5493812"/>
          </a:xfrm>
          <a:prstGeom prst="rect">
            <a:avLst/>
          </a:prstGeom>
          <a:noFill/>
        </p:spPr>
        <p:txBody>
          <a:bodyPr wrap="square" rtlCol="0" anchor="t">
            <a:spAutoFit/>
          </a:bodyPr>
          <a:lstStyle/>
          <a:p>
            <a:pPr indent="0">
              <a:lnSpc>
                <a:spcPct val="150000"/>
              </a:lnSpc>
            </a:pPr>
            <a:r>
              <a:rPr lang="en-US" altLang="zh-CN" sz="2600">
                <a:latin typeface="黑体" panose="02010609060101010101" pitchFamily="49" charset="-122"/>
                <a:ea typeface="黑体" panose="02010609060101010101" pitchFamily="49" charset="-122"/>
                <a:cs typeface="黑体" panose="02010609060101010101" pitchFamily="49" charset="-122"/>
              </a:rPr>
              <a:t>3</a:t>
            </a:r>
            <a:r>
              <a:rPr lang="zh-CN" sz="2600">
                <a:latin typeface="黑体" panose="02010609060101010101" pitchFamily="49" charset="-122"/>
                <a:ea typeface="黑体" panose="02010609060101010101" pitchFamily="49" charset="-122"/>
                <a:cs typeface="黑体" panose="02010609060101010101" pitchFamily="49" charset="-122"/>
              </a:rPr>
              <a:t>.</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[2022·</a:t>
            </a:r>
            <a:r>
              <a:rPr lang="zh-CN" altLang="en-US" sz="2600">
                <a:latin typeface="黑体" panose="02010609060101010101" pitchFamily="49" charset="-122"/>
                <a:ea typeface="黑体" panose="02010609060101010101" pitchFamily="49" charset="-122"/>
                <a:cs typeface="黑体" panose="02010609060101010101" pitchFamily="49" charset="-122"/>
                <a:sym typeface="+mn-ea"/>
              </a:rPr>
              <a:t>湘潭</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a:latin typeface="黑体" panose="02010609060101010101" pitchFamily="49" charset="-122"/>
                <a:ea typeface="黑体" panose="02010609060101010101" pitchFamily="49" charset="-122"/>
                <a:cs typeface="黑体" panose="02010609060101010101" pitchFamily="49" charset="-122"/>
                <a:sym typeface="+mn-ea"/>
              </a:rPr>
              <a:t>胡适曾被美国的《展望杂志》推举为世界最具影响力的百位名人之一，理由是他</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a:latin typeface="黑体" panose="02010609060101010101" pitchFamily="49" charset="-122"/>
                <a:ea typeface="黑体" panose="02010609060101010101" pitchFamily="49" charset="-122"/>
                <a:cs typeface="黑体" panose="02010609060101010101" pitchFamily="49" charset="-122"/>
                <a:sym typeface="+mn-ea"/>
              </a:rPr>
              <a:t>替中国发明了一种新语言</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a:latin typeface="黑体" panose="02010609060101010101" pitchFamily="49" charset="-122"/>
                <a:ea typeface="黑体" panose="02010609060101010101" pitchFamily="49" charset="-122"/>
                <a:cs typeface="黑体" panose="02010609060101010101" pitchFamily="49" charset="-122"/>
                <a:sym typeface="+mn-ea"/>
              </a:rPr>
              <a:t>。这主要是基于他</a:t>
            </a:r>
            <a:endParaRPr lang="en-US" altLang="zh-CN" sz="2600">
              <a:latin typeface="黑体" panose="02010609060101010101" pitchFamily="49" charset="-122"/>
              <a:ea typeface="黑体" panose="02010609060101010101" pitchFamily="49" charset="-122"/>
              <a:cs typeface="黑体" panose="02010609060101010101" pitchFamily="49" charset="-122"/>
              <a:sym typeface="+mn-ea"/>
            </a:endParaRPr>
          </a:p>
          <a:p>
            <a:pPr indent="0">
              <a:lnSpc>
                <a:spcPct val="150000"/>
              </a:lnSpc>
            </a:pPr>
            <a:r>
              <a:rPr lang="zh-CN" sz="2600">
                <a:latin typeface="黑体" panose="02010609060101010101" pitchFamily="49" charset="-122"/>
                <a:ea typeface="黑体" panose="02010609060101010101" pitchFamily="49" charset="-122"/>
                <a:cs typeface="黑体" panose="02010609060101010101" pitchFamily="49" charset="-122"/>
                <a:sym typeface="+mn-ea"/>
              </a:rPr>
              <a:t>A</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sz="2600">
                <a:latin typeface="黑体" panose="02010609060101010101" pitchFamily="49" charset="-122"/>
                <a:ea typeface="黑体" panose="02010609060101010101" pitchFamily="49" charset="-122"/>
                <a:cs typeface="黑体" panose="02010609060101010101" pitchFamily="49" charset="-122"/>
                <a:sym typeface="+mn-ea"/>
              </a:rPr>
              <a:t>创办《青年杂志》	       </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  </a:t>
            </a:r>
            <a:r>
              <a:rPr lang="zh-CN" sz="2600">
                <a:latin typeface="黑体" panose="02010609060101010101" pitchFamily="49" charset="-122"/>
                <a:ea typeface="黑体" panose="02010609060101010101" pitchFamily="49" charset="-122"/>
                <a:cs typeface="黑体" panose="02010609060101010101" pitchFamily="49" charset="-122"/>
                <a:sym typeface="+mn-ea"/>
              </a:rPr>
              <a:t>B</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sz="2600">
                <a:latin typeface="黑体" panose="02010609060101010101" pitchFamily="49" charset="-122"/>
                <a:ea typeface="黑体" panose="02010609060101010101" pitchFamily="49" charset="-122"/>
                <a:cs typeface="黑体" panose="02010609060101010101" pitchFamily="49" charset="-122"/>
                <a:sym typeface="+mn-ea"/>
              </a:rPr>
              <a:t>主张使用白话文</a:t>
            </a:r>
            <a:endParaRPr lang="zh-CN" sz="2600" b="0">
              <a:latin typeface="黑体" panose="02010609060101010101" pitchFamily="49" charset="-122"/>
              <a:ea typeface="黑体" panose="02010609060101010101" pitchFamily="49" charset="-122"/>
              <a:cs typeface="黑体" panose="02010609060101010101" pitchFamily="49" charset="-122"/>
            </a:endParaRPr>
          </a:p>
          <a:p>
            <a:pPr indent="0">
              <a:lnSpc>
                <a:spcPct val="150000"/>
              </a:lnSpc>
            </a:pPr>
            <a:r>
              <a:rPr lang="zh-CN" sz="2600">
                <a:latin typeface="黑体" panose="02010609060101010101" pitchFamily="49" charset="-122"/>
                <a:ea typeface="黑体" panose="02010609060101010101" pitchFamily="49" charset="-122"/>
                <a:cs typeface="黑体" panose="02010609060101010101" pitchFamily="49" charset="-122"/>
                <a:sym typeface="+mn-ea"/>
              </a:rPr>
              <a:t>C</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sz="2600">
                <a:latin typeface="黑体" panose="02010609060101010101" pitchFamily="49" charset="-122"/>
                <a:ea typeface="黑体" panose="02010609060101010101" pitchFamily="49" charset="-122"/>
                <a:cs typeface="黑体" panose="02010609060101010101" pitchFamily="49" charset="-122"/>
                <a:sym typeface="+mn-ea"/>
              </a:rPr>
              <a:t>发表《狂人日记》	</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         </a:t>
            </a:r>
            <a:r>
              <a:rPr lang="zh-CN" sz="2600">
                <a:latin typeface="黑体" panose="02010609060101010101" pitchFamily="49" charset="-122"/>
                <a:ea typeface="黑体" panose="02010609060101010101" pitchFamily="49" charset="-122"/>
                <a:cs typeface="黑体" panose="02010609060101010101" pitchFamily="49" charset="-122"/>
                <a:sym typeface="+mn-ea"/>
              </a:rPr>
              <a:t>D</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sz="2600">
                <a:latin typeface="黑体" panose="02010609060101010101" pitchFamily="49" charset="-122"/>
                <a:ea typeface="黑体" panose="02010609060101010101" pitchFamily="49" charset="-122"/>
                <a:cs typeface="黑体" panose="02010609060101010101" pitchFamily="49" charset="-122"/>
                <a:sym typeface="+mn-ea"/>
              </a:rPr>
              <a:t>宣传马克思主义</a:t>
            </a:r>
            <a:endParaRPr lang="zh-CN" sz="2600" b="0">
              <a:latin typeface="黑体" panose="02010609060101010101" pitchFamily="49" charset="-122"/>
              <a:ea typeface="黑体" panose="02010609060101010101" pitchFamily="49" charset="-122"/>
              <a:cs typeface="黑体" panose="02010609060101010101" pitchFamily="49" charset="-122"/>
            </a:endParaRPr>
          </a:p>
          <a:p>
            <a:pPr>
              <a:lnSpc>
                <a:spcPct val="150000"/>
              </a:lnSpc>
            </a:pPr>
            <a:endParaRPr lang="zh-CN" altLang="en-US" sz="2600">
              <a:latin typeface="黑体" panose="02010609060101010101" pitchFamily="49" charset="-122"/>
              <a:ea typeface="黑体" panose="02010609060101010101" pitchFamily="49" charset="-122"/>
              <a:cs typeface="黑体" panose="02010609060101010101" pitchFamily="49" charset="-122"/>
            </a:endParaRPr>
          </a:p>
          <a:p>
            <a:pPr algn="l">
              <a:lnSpc>
                <a:spcPct val="150000"/>
              </a:lnSpc>
              <a:buClrTx/>
              <a:buSzTx/>
              <a:buNone/>
            </a:pPr>
            <a:r>
              <a:rPr lang="en-US" altLang="zh-CN" sz="2600">
                <a:latin typeface="黑体" panose="02010609060101010101" pitchFamily="49" charset="-122"/>
                <a:ea typeface="黑体" panose="02010609060101010101" pitchFamily="49" charset="-122"/>
                <a:cs typeface="黑体" panose="02010609060101010101" pitchFamily="49" charset="-122"/>
                <a:sym typeface="+mn-ea"/>
              </a:rPr>
              <a:t>4.</a:t>
            </a:r>
            <a:r>
              <a:rPr lang="zh-CN" sz="2600">
                <a:latin typeface="黑体" panose="02010609060101010101" pitchFamily="49" charset="-122"/>
                <a:ea typeface="黑体" panose="02010609060101010101" pitchFamily="49" charset="-122"/>
                <a:cs typeface="黑体" panose="02010609060101010101" pitchFamily="49" charset="-122"/>
                <a:sym typeface="+mn-ea"/>
              </a:rPr>
              <a:t>有人把中国前期近代化的各种方案比喻成</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a:latin typeface="黑体" panose="02010609060101010101" pitchFamily="49" charset="-122"/>
                <a:ea typeface="黑体" panose="02010609060101010101" pitchFamily="49" charset="-122"/>
                <a:cs typeface="黑体" panose="02010609060101010101" pitchFamily="49" charset="-122"/>
                <a:sym typeface="+mn-ea"/>
              </a:rPr>
              <a:t>自我疗伤</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a:latin typeface="黑体" panose="02010609060101010101" pitchFamily="49" charset="-122"/>
                <a:ea typeface="黑体" panose="02010609060101010101" pitchFamily="49" charset="-122"/>
                <a:cs typeface="黑体" panose="02010609060101010101" pitchFamily="49" charset="-122"/>
                <a:sym typeface="+mn-ea"/>
              </a:rPr>
              <a:t>温药慢治</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a:latin typeface="黑体" panose="02010609060101010101" pitchFamily="49" charset="-122"/>
                <a:ea typeface="黑体" panose="02010609060101010101" pitchFamily="49" charset="-122"/>
                <a:cs typeface="黑体" panose="02010609060101010101" pitchFamily="49" charset="-122"/>
                <a:sym typeface="+mn-ea"/>
              </a:rPr>
              <a:t>开颅洗脑</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a:latin typeface="黑体" panose="02010609060101010101" pitchFamily="49" charset="-122"/>
                <a:ea typeface="黑体" panose="02010609060101010101" pitchFamily="49" charset="-122"/>
                <a:cs typeface="黑体" panose="02010609060101010101" pitchFamily="49" charset="-122"/>
                <a:sym typeface="+mn-ea"/>
              </a:rPr>
              <a:t>。其中</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a:t>
            </a:r>
            <a:r>
              <a:rPr lang="zh-CN" altLang="en-US" sz="2600">
                <a:latin typeface="黑体" panose="02010609060101010101" pitchFamily="49" charset="-122"/>
                <a:ea typeface="黑体" panose="02010609060101010101" pitchFamily="49" charset="-122"/>
                <a:cs typeface="黑体" panose="02010609060101010101" pitchFamily="49" charset="-122"/>
                <a:sym typeface="+mn-ea"/>
              </a:rPr>
              <a:t>开颅洗脑</a:t>
            </a:r>
            <a:r>
              <a:rPr lang="en-US" altLang="zh-CN" sz="2600">
                <a:latin typeface="黑体" panose="02010609060101010101" pitchFamily="49" charset="-122"/>
                <a:ea typeface="黑体" panose="02010609060101010101" pitchFamily="49" charset="-122"/>
                <a:cs typeface="黑体" panose="02010609060101010101" pitchFamily="49" charset="-122"/>
                <a:sym typeface="+mn-ea"/>
              </a:rPr>
              <a:t>”的意义是</a:t>
            </a:r>
            <a:endParaRPr lang="en-US" altLang="zh-CN" sz="2600">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50000"/>
              </a:lnSpc>
              <a:buClrTx/>
              <a:buSzTx/>
              <a:buNone/>
            </a:pPr>
            <a:r>
              <a:rPr sz="2600">
                <a:latin typeface="黑体" panose="02010609060101010101" pitchFamily="49" charset="-122"/>
                <a:ea typeface="黑体" panose="02010609060101010101" pitchFamily="49" charset="-122"/>
                <a:cs typeface="黑体" panose="02010609060101010101" pitchFamily="49" charset="-122"/>
                <a:sym typeface="+mn-ea"/>
              </a:rPr>
              <a:t>A</a:t>
            </a:r>
            <a:r>
              <a:rPr lang="en-US" sz="2600">
                <a:latin typeface="黑体" panose="02010609060101010101" pitchFamily="49" charset="-122"/>
                <a:ea typeface="黑体" panose="02010609060101010101" pitchFamily="49" charset="-122"/>
                <a:cs typeface="黑体" panose="02010609060101010101" pitchFamily="49" charset="-122"/>
                <a:sym typeface="+mn-ea"/>
              </a:rPr>
              <a:t>.</a:t>
            </a:r>
            <a:r>
              <a:rPr sz="2600">
                <a:latin typeface="黑体" panose="02010609060101010101" pitchFamily="49" charset="-122"/>
                <a:ea typeface="黑体" panose="02010609060101010101" pitchFamily="49" charset="-122"/>
                <a:cs typeface="黑体" panose="02010609060101010101" pitchFamily="49" charset="-122"/>
                <a:sym typeface="+mn-ea"/>
              </a:rPr>
              <a:t>中国近代第一次思想启蒙运动</a:t>
            </a:r>
            <a:r>
              <a:rPr lang="en-US" sz="2600">
                <a:latin typeface="黑体" panose="02010609060101010101" pitchFamily="49" charset="-122"/>
                <a:ea typeface="黑体" panose="02010609060101010101" pitchFamily="49" charset="-122"/>
                <a:cs typeface="黑体" panose="02010609060101010101" pitchFamily="49" charset="-122"/>
                <a:sym typeface="+mn-ea"/>
              </a:rPr>
              <a:t>   </a:t>
            </a:r>
            <a:r>
              <a:rPr sz="2600">
                <a:latin typeface="黑体" panose="02010609060101010101" pitchFamily="49" charset="-122"/>
                <a:ea typeface="黑体" panose="02010609060101010101" pitchFamily="49" charset="-122"/>
                <a:cs typeface="黑体" panose="02010609060101010101" pitchFamily="49" charset="-122"/>
                <a:sym typeface="+mn-ea"/>
              </a:rPr>
              <a:t>B</a:t>
            </a:r>
            <a:r>
              <a:rPr lang="en-US" sz="2600">
                <a:latin typeface="黑体" panose="02010609060101010101" pitchFamily="49" charset="-122"/>
                <a:ea typeface="黑体" panose="02010609060101010101" pitchFamily="49" charset="-122"/>
                <a:cs typeface="黑体" panose="02010609060101010101" pitchFamily="49" charset="-122"/>
                <a:sym typeface="+mn-ea"/>
              </a:rPr>
              <a:t>.</a:t>
            </a:r>
            <a:r>
              <a:rPr sz="2600">
                <a:latin typeface="黑体" panose="02010609060101010101" pitchFamily="49" charset="-122"/>
                <a:ea typeface="黑体" panose="02010609060101010101" pitchFamily="49" charset="-122"/>
                <a:cs typeface="黑体" panose="02010609060101010101" pitchFamily="49" charset="-122"/>
                <a:sym typeface="+mn-ea"/>
              </a:rPr>
              <a:t>是移风易俗的社会革新运动</a:t>
            </a:r>
            <a:endParaRPr sz="2600">
              <a:latin typeface="黑体" panose="02010609060101010101" pitchFamily="49" charset="-122"/>
              <a:ea typeface="黑体" panose="02010609060101010101" pitchFamily="49" charset="-122"/>
              <a:cs typeface="黑体" panose="02010609060101010101" pitchFamily="49" charset="-122"/>
              <a:sym typeface="+mn-ea"/>
            </a:endParaRPr>
          </a:p>
          <a:p>
            <a:pPr algn="l">
              <a:lnSpc>
                <a:spcPct val="150000"/>
              </a:lnSpc>
              <a:buClrTx/>
              <a:buSzTx/>
              <a:buNone/>
            </a:pPr>
            <a:r>
              <a:rPr sz="2600">
                <a:latin typeface="黑体" panose="02010609060101010101" pitchFamily="49" charset="-122"/>
                <a:ea typeface="黑体" panose="02010609060101010101" pitchFamily="49" charset="-122"/>
                <a:cs typeface="黑体" panose="02010609060101010101" pitchFamily="49" charset="-122"/>
                <a:sym typeface="+mn-ea"/>
              </a:rPr>
              <a:t>C</a:t>
            </a:r>
            <a:r>
              <a:rPr lang="en-US" sz="2600">
                <a:latin typeface="黑体" panose="02010609060101010101" pitchFamily="49" charset="-122"/>
                <a:ea typeface="黑体" panose="02010609060101010101" pitchFamily="49" charset="-122"/>
                <a:cs typeface="黑体" panose="02010609060101010101" pitchFamily="49" charset="-122"/>
                <a:sym typeface="+mn-ea"/>
              </a:rPr>
              <a:t>.</a:t>
            </a:r>
            <a:r>
              <a:rPr sz="2600">
                <a:latin typeface="黑体" panose="02010609060101010101" pitchFamily="49" charset="-122"/>
                <a:ea typeface="黑体" panose="02010609060101010101" pitchFamily="49" charset="-122"/>
                <a:cs typeface="黑体" panose="02010609060101010101" pitchFamily="49" charset="-122"/>
                <a:sym typeface="+mn-ea"/>
              </a:rPr>
              <a:t>真正意义的资产阶级民主革命</a:t>
            </a:r>
            <a:r>
              <a:rPr lang="en-US" sz="2600">
                <a:latin typeface="黑体" panose="02010609060101010101" pitchFamily="49" charset="-122"/>
                <a:ea typeface="黑体" panose="02010609060101010101" pitchFamily="49" charset="-122"/>
                <a:cs typeface="黑体" panose="02010609060101010101" pitchFamily="49" charset="-122"/>
                <a:sym typeface="+mn-ea"/>
              </a:rPr>
              <a:t>   </a:t>
            </a:r>
            <a:r>
              <a:rPr sz="2600">
                <a:latin typeface="黑体" panose="02010609060101010101" pitchFamily="49" charset="-122"/>
                <a:ea typeface="黑体" panose="02010609060101010101" pitchFamily="49" charset="-122"/>
                <a:cs typeface="黑体" panose="02010609060101010101" pitchFamily="49" charset="-122"/>
                <a:sym typeface="+mn-ea"/>
              </a:rPr>
              <a:t>D</a:t>
            </a:r>
            <a:r>
              <a:rPr lang="en-US" sz="2600">
                <a:latin typeface="黑体" panose="02010609060101010101" pitchFamily="49" charset="-122"/>
                <a:ea typeface="黑体" panose="02010609060101010101" pitchFamily="49" charset="-122"/>
                <a:cs typeface="黑体" panose="02010609060101010101" pitchFamily="49" charset="-122"/>
                <a:sym typeface="+mn-ea"/>
              </a:rPr>
              <a:t>.</a:t>
            </a:r>
            <a:r>
              <a:rPr sz="2600">
                <a:latin typeface="黑体" panose="02010609060101010101" pitchFamily="49" charset="-122"/>
                <a:ea typeface="黑体" panose="02010609060101010101" pitchFamily="49" charset="-122"/>
                <a:cs typeface="黑体" panose="02010609060101010101" pitchFamily="49" charset="-122"/>
                <a:sym typeface="+mn-ea"/>
              </a:rPr>
              <a:t>动摇了封建思想的统治地位</a:t>
            </a:r>
            <a:endParaRPr sz="260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9" name="文本框 8"/>
          <p:cNvSpPr txBox="1"/>
          <p:nvPr>
            <p:custDataLst>
              <p:tags r:id="rId2"/>
            </p:custDataLst>
          </p:nvPr>
        </p:nvSpPr>
        <p:spPr>
          <a:xfrm>
            <a:off x="10288460" y="2530061"/>
            <a:ext cx="1605915" cy="645160"/>
          </a:xfrm>
          <a:prstGeom prst="rect">
            <a:avLst/>
          </a:prstGeom>
          <a:noFill/>
        </p:spPr>
        <p:txBody>
          <a:bodyPr wrap="square" rtlCol="0">
            <a:spAutoFit/>
          </a:bodyPr>
          <a:lstStyle/>
          <a:p>
            <a:r>
              <a:rPr lang="zh-CN" altLang="en-US" sz="3600" dirty="0"/>
              <a:t>【</a:t>
            </a:r>
            <a:r>
              <a:rPr lang="en-US" altLang="zh-CN" sz="3600" dirty="0"/>
              <a:t> </a:t>
            </a:r>
            <a:r>
              <a:rPr lang="en-US" altLang="zh-CN" sz="3600" dirty="0">
                <a:solidFill>
                  <a:srgbClr val="FF0000"/>
                </a:solidFill>
                <a:latin typeface="方正粗黑宋简体" panose="02000000000000000000" charset="-122"/>
                <a:ea typeface="方正粗黑宋简体" panose="02000000000000000000" charset="-122"/>
              </a:rPr>
              <a:t>B</a:t>
            </a:r>
            <a:r>
              <a:rPr lang="en-US" altLang="zh-CN" sz="3600" dirty="0"/>
              <a:t> </a:t>
            </a:r>
            <a:r>
              <a:rPr lang="zh-CN" altLang="en-US" sz="3600" dirty="0"/>
              <a:t>】</a:t>
            </a:r>
            <a:endParaRPr lang="zh-CN" altLang="en-US" sz="3600" dirty="0"/>
          </a:p>
        </p:txBody>
      </p:sp>
      <p:sp>
        <p:nvSpPr>
          <p:cNvPr id="10" name="文本框 9"/>
          <p:cNvSpPr txBox="1"/>
          <p:nvPr>
            <p:custDataLst>
              <p:tags r:id="rId3"/>
            </p:custDataLst>
          </p:nvPr>
        </p:nvSpPr>
        <p:spPr>
          <a:xfrm>
            <a:off x="10288460" y="4666696"/>
            <a:ext cx="1605915" cy="645160"/>
          </a:xfrm>
          <a:prstGeom prst="rect">
            <a:avLst/>
          </a:prstGeom>
          <a:noFill/>
        </p:spPr>
        <p:txBody>
          <a:bodyPr wrap="square" rtlCol="0">
            <a:spAutoFit/>
          </a:bodyPr>
          <a:lstStyle/>
          <a:p>
            <a:r>
              <a:rPr lang="zh-CN" altLang="en-US" sz="3600" dirty="0"/>
              <a:t>【</a:t>
            </a:r>
            <a:r>
              <a:rPr lang="en-US" altLang="zh-CN" sz="3600" dirty="0"/>
              <a:t> </a:t>
            </a:r>
            <a:r>
              <a:rPr lang="en-US" altLang="zh-CN" sz="3600" dirty="0">
                <a:solidFill>
                  <a:srgbClr val="FF0000"/>
                </a:solidFill>
                <a:latin typeface="方正粗黑宋简体" panose="02000000000000000000" charset="-122"/>
                <a:ea typeface="方正粗黑宋简体" panose="02000000000000000000" charset="-122"/>
              </a:rPr>
              <a:t>D</a:t>
            </a:r>
            <a:r>
              <a:rPr lang="en-US" altLang="zh-CN" sz="3600" dirty="0">
                <a:solidFill>
                  <a:srgbClr val="FF0000"/>
                </a:solidFill>
              </a:rPr>
              <a:t> </a:t>
            </a:r>
            <a:r>
              <a:rPr lang="zh-CN" altLang="en-US" sz="3600" dirty="0"/>
              <a:t>】</a:t>
            </a:r>
            <a:endParaRPr lang="zh-CN" altLang="en-US" sz="3600" dirty="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2447596" y="2564904"/>
            <a:ext cx="7296865" cy="2208245"/>
          </a:xfrm>
          <a:prstGeom prst="rect">
            <a:avLst/>
          </a:prstGeom>
          <a:noFill/>
          <a:ln w="9525">
            <a:noFill/>
          </a:ln>
        </p:spPr>
        <p:txBody>
          <a:bodyPr lIns="121917" tIns="60958" rIns="121917" bIns="60958">
            <a:noAutofit/>
          </a:bodyPr>
          <a:lstStyle/>
          <a:p>
            <a:pPr algn="just">
              <a:lnSpc>
                <a:spcPct val="150000"/>
              </a:lnSpc>
            </a:pP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基础型作业：完成课后探究题，并标</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明所考查知识点。</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algn="just">
              <a:lnSpc>
                <a:spcPct val="150000"/>
              </a:lnSpc>
            </a:pPr>
            <a:r>
              <a:rPr lang="en-US" altLang="zh-CN"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2.</a:t>
            </a:r>
            <a:r>
              <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rPr>
              <a:t>发展型作业：完成课时练习</a:t>
            </a:r>
            <a:endParaRPr lang="zh-CN" altLang="en-US" sz="32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4586031" y="210993"/>
            <a:ext cx="2335530" cy="521970"/>
          </a:xfrm>
          <a:prstGeom prst="rect">
            <a:avLst/>
          </a:prstGeom>
          <a:solidFill>
            <a:schemeClr val="accent4">
              <a:lumMod val="20000"/>
              <a:lumOff val="80000"/>
            </a:schemeClr>
          </a:solidFill>
        </p:spPr>
        <p:txBody>
          <a:bodyPr wrap="square" rtlCol="0">
            <a:spAutoFit/>
          </a:bodyPr>
          <a:lstStyle/>
          <a:p>
            <a:pPr algn="ctr"/>
            <a:r>
              <a:rPr lang="zh-CN" altLang="en-US" sz="2800" b="1" dirty="0">
                <a:solidFill>
                  <a:srgbClr val="2F2B20"/>
                </a:solidFill>
                <a:latin typeface="黑体" panose="02010609060101010101" pitchFamily="49" charset="-122"/>
                <a:ea typeface="黑体" panose="02010609060101010101" pitchFamily="49" charset="-122"/>
              </a:rPr>
              <a:t>名词解释</a:t>
            </a:r>
            <a:endParaRPr lang="zh-CN" altLang="en-US" sz="2800" b="1" dirty="0">
              <a:solidFill>
                <a:srgbClr val="2F2B20"/>
              </a:solidFill>
              <a:latin typeface="黑体" panose="02010609060101010101" pitchFamily="49" charset="-122"/>
              <a:ea typeface="黑体" panose="02010609060101010101" pitchFamily="49" charset="-122"/>
            </a:endParaRPr>
          </a:p>
        </p:txBody>
      </p:sp>
      <p:sp>
        <p:nvSpPr>
          <p:cNvPr id="14" name="文本框 13"/>
          <p:cNvSpPr txBox="1"/>
          <p:nvPr>
            <p:custDataLst>
              <p:tags r:id="rId2"/>
            </p:custDataLst>
          </p:nvPr>
        </p:nvSpPr>
        <p:spPr>
          <a:xfrm>
            <a:off x="3194050" y="1211054"/>
            <a:ext cx="8721090" cy="1383665"/>
          </a:xfrm>
          <a:prstGeom prst="rect">
            <a:avLst/>
          </a:prstGeom>
          <a:noFill/>
          <a:ln w="22225">
            <a:solidFill>
              <a:schemeClr val="tx1"/>
            </a:solidFill>
            <a:prstDash val="sysDash"/>
          </a:ln>
        </p:spPr>
        <p:txBody>
          <a:bodyPr wrap="square" rtlCol="0" anchor="t">
            <a:spAutoFit/>
          </a:bodyPr>
          <a:lstStyle/>
          <a:p>
            <a:pPr lvl="0" algn="l">
              <a:buClrTx/>
              <a:buSzTx/>
              <a:buFontTx/>
            </a:pPr>
            <a:r>
              <a:rPr lang="zh-CN" altLang="en-US" sz="2800" b="1" dirty="0">
                <a:solidFill>
                  <a:srgbClr val="2F2B20"/>
                </a:solidFill>
                <a:latin typeface="黑体" panose="02010609060101010101" pitchFamily="49" charset="-122"/>
                <a:ea typeface="黑体" panose="02010609060101010101" pitchFamily="49" charset="-122"/>
                <a:sym typeface="+mn-ea"/>
              </a:rPr>
              <a:t>指旧民主主义革命是由</a:t>
            </a:r>
            <a:r>
              <a:rPr lang="zh-CN" altLang="en-US" sz="2800" b="1" dirty="0">
                <a:solidFill>
                  <a:srgbClr val="C00000"/>
                </a:solidFill>
                <a:latin typeface="黑体" panose="02010609060101010101" pitchFamily="49" charset="-122"/>
                <a:ea typeface="黑体" panose="02010609060101010101" pitchFamily="49" charset="-122"/>
                <a:sym typeface="+mn-ea"/>
              </a:rPr>
              <a:t>资产阶级领导</a:t>
            </a:r>
            <a:r>
              <a:rPr lang="zh-CN" altLang="en-US" sz="2800" b="1" dirty="0">
                <a:solidFill>
                  <a:srgbClr val="2F2B20"/>
                </a:solidFill>
                <a:latin typeface="黑体" panose="02010609060101010101" pitchFamily="49" charset="-122"/>
                <a:ea typeface="黑体" panose="02010609060101010101" pitchFamily="49" charset="-122"/>
                <a:sym typeface="+mn-ea"/>
              </a:rPr>
              <a:t>的，以</a:t>
            </a:r>
            <a:r>
              <a:rPr lang="zh-CN" altLang="en-US" sz="2800" b="1" dirty="0">
                <a:solidFill>
                  <a:srgbClr val="C00000"/>
                </a:solidFill>
                <a:latin typeface="黑体" panose="02010609060101010101" pitchFamily="49" charset="-122"/>
                <a:ea typeface="黑体" panose="02010609060101010101" pitchFamily="49" charset="-122"/>
                <a:sym typeface="+mn-ea"/>
              </a:rPr>
              <a:t>建立资本主义社会和资产阶级专政的国家</a:t>
            </a:r>
            <a:r>
              <a:rPr lang="zh-CN" altLang="en-US" sz="2800" b="1" dirty="0">
                <a:solidFill>
                  <a:srgbClr val="2F2B20"/>
                </a:solidFill>
                <a:latin typeface="黑体" panose="02010609060101010101" pitchFamily="49" charset="-122"/>
                <a:ea typeface="黑体" panose="02010609060101010101" pitchFamily="49" charset="-122"/>
                <a:sym typeface="+mn-ea"/>
              </a:rPr>
              <a:t>为目的、</a:t>
            </a:r>
            <a:r>
              <a:rPr lang="zh-CN" altLang="en-US" sz="2800" b="1" dirty="0">
                <a:solidFill>
                  <a:srgbClr val="C00000"/>
                </a:solidFill>
                <a:latin typeface="黑体" panose="02010609060101010101" pitchFamily="49" charset="-122"/>
                <a:ea typeface="黑体" panose="02010609060101010101" pitchFamily="49" charset="-122"/>
                <a:sym typeface="+mn-ea"/>
              </a:rPr>
              <a:t>反</a:t>
            </a:r>
            <a:r>
              <a:rPr lang="zh-CN" altLang="en-US" sz="2800" b="1" dirty="0">
                <a:solidFill>
                  <a:srgbClr val="2F2B20"/>
                </a:solidFill>
                <a:latin typeface="黑体" panose="02010609060101010101" pitchFamily="49" charset="-122"/>
                <a:ea typeface="黑体" panose="02010609060101010101" pitchFamily="49" charset="-122"/>
                <a:sym typeface="+mn-ea"/>
              </a:rPr>
              <a:t>对外国</a:t>
            </a:r>
            <a:r>
              <a:rPr lang="zh-CN" altLang="en-US" sz="2800" b="1" dirty="0">
                <a:solidFill>
                  <a:srgbClr val="C00000"/>
                </a:solidFill>
                <a:latin typeface="黑体" panose="02010609060101010101" pitchFamily="49" charset="-122"/>
                <a:ea typeface="黑体" panose="02010609060101010101" pitchFamily="49" charset="-122"/>
                <a:sym typeface="+mn-ea"/>
              </a:rPr>
              <a:t>侵略</a:t>
            </a:r>
            <a:r>
              <a:rPr lang="zh-CN" altLang="en-US" sz="2800" b="1" dirty="0">
                <a:solidFill>
                  <a:srgbClr val="2F2B20"/>
                </a:solidFill>
                <a:latin typeface="黑体" panose="02010609060101010101" pitchFamily="49" charset="-122"/>
                <a:ea typeface="黑体" panose="02010609060101010101" pitchFamily="49" charset="-122"/>
                <a:sym typeface="+mn-ea"/>
              </a:rPr>
              <a:t>和本国</a:t>
            </a:r>
            <a:r>
              <a:rPr lang="zh-CN" altLang="en-US" sz="2800" b="1" dirty="0">
                <a:solidFill>
                  <a:srgbClr val="C00000"/>
                </a:solidFill>
                <a:latin typeface="黑体" panose="02010609060101010101" pitchFamily="49" charset="-122"/>
                <a:ea typeface="黑体" panose="02010609060101010101" pitchFamily="49" charset="-122"/>
                <a:sym typeface="+mn-ea"/>
              </a:rPr>
              <a:t>封建</a:t>
            </a:r>
            <a:r>
              <a:rPr lang="zh-CN" altLang="en-US" sz="2800" b="1" dirty="0">
                <a:solidFill>
                  <a:srgbClr val="2F2B20"/>
                </a:solidFill>
                <a:latin typeface="黑体" panose="02010609060101010101" pitchFamily="49" charset="-122"/>
                <a:ea typeface="黑体" panose="02010609060101010101" pitchFamily="49" charset="-122"/>
                <a:sym typeface="+mn-ea"/>
              </a:rPr>
              <a:t>统治革命。</a:t>
            </a:r>
            <a:endParaRPr lang="zh-CN" altLang="en-US" sz="2800" b="1" dirty="0">
              <a:solidFill>
                <a:srgbClr val="2F2B20"/>
              </a:solidFill>
              <a:latin typeface="黑体" panose="02010609060101010101" pitchFamily="49" charset="-122"/>
              <a:ea typeface="黑体" panose="02010609060101010101" pitchFamily="49" charset="-122"/>
              <a:sym typeface="+mn-ea"/>
            </a:endParaRPr>
          </a:p>
        </p:txBody>
      </p:sp>
      <p:sp>
        <p:nvSpPr>
          <p:cNvPr id="15" name="文本框 14"/>
          <p:cNvSpPr txBox="1"/>
          <p:nvPr>
            <p:custDataLst>
              <p:tags r:id="rId3"/>
            </p:custDataLst>
          </p:nvPr>
        </p:nvSpPr>
        <p:spPr>
          <a:xfrm>
            <a:off x="3194050" y="2795587"/>
            <a:ext cx="8663305" cy="953135"/>
          </a:xfrm>
          <a:prstGeom prst="rect">
            <a:avLst/>
          </a:prstGeom>
          <a:noFill/>
          <a:ln w="22225">
            <a:solidFill>
              <a:schemeClr val="tx1"/>
            </a:solidFill>
            <a:prstDash val="sysDash"/>
          </a:ln>
        </p:spPr>
        <p:txBody>
          <a:bodyPr wrap="square" rtlCol="0" anchor="t">
            <a:spAutoFit/>
          </a:bodyPr>
          <a:lstStyle/>
          <a:p>
            <a:pPr lvl="0" algn="l">
              <a:buClrTx/>
              <a:buSzTx/>
              <a:buFontTx/>
            </a:pPr>
            <a:r>
              <a:rPr lang="zh-CN" altLang="en-US" sz="2800" b="1" dirty="0">
                <a:solidFill>
                  <a:srgbClr val="2F2B20"/>
                </a:solidFill>
                <a:latin typeface="黑体" panose="02010609060101010101" pitchFamily="49" charset="-122"/>
                <a:ea typeface="黑体" panose="02010609060101010101" pitchFamily="49" charset="-122"/>
                <a:sym typeface="+mn-ea"/>
              </a:rPr>
              <a:t>指</a:t>
            </a:r>
            <a:r>
              <a:rPr lang="zh-CN" altLang="en-US" sz="2800" b="1" dirty="0">
                <a:solidFill>
                  <a:srgbClr val="C00000"/>
                </a:solidFill>
                <a:latin typeface="黑体" panose="02010609060101010101" pitchFamily="49" charset="-122"/>
                <a:ea typeface="黑体" panose="02010609060101010101" pitchFamily="49" charset="-122"/>
                <a:sym typeface="+mn-ea"/>
              </a:rPr>
              <a:t>无产阶级领导</a:t>
            </a:r>
            <a:r>
              <a:rPr lang="zh-CN" altLang="en-US" sz="2800" b="1" dirty="0">
                <a:solidFill>
                  <a:srgbClr val="2F2B20"/>
                </a:solidFill>
                <a:latin typeface="黑体" panose="02010609060101010101" pitchFamily="49" charset="-122"/>
                <a:ea typeface="黑体" panose="02010609060101010101" pitchFamily="49" charset="-122"/>
                <a:sym typeface="+mn-ea"/>
              </a:rPr>
              <a:t>的、人民大众的、</a:t>
            </a:r>
            <a:r>
              <a:rPr lang="zh-CN" altLang="en-US" sz="2800" b="1" dirty="0">
                <a:solidFill>
                  <a:srgbClr val="C00000"/>
                </a:solidFill>
                <a:latin typeface="黑体" panose="02010609060101010101" pitchFamily="49" charset="-122"/>
                <a:ea typeface="黑体" panose="02010609060101010101" pitchFamily="49" charset="-122"/>
                <a:sym typeface="+mn-ea"/>
              </a:rPr>
              <a:t>反</a:t>
            </a:r>
            <a:r>
              <a:rPr lang="zh-CN" altLang="en-US" sz="2800" b="1" dirty="0">
                <a:solidFill>
                  <a:srgbClr val="2F2B20"/>
                </a:solidFill>
                <a:latin typeface="黑体" panose="02010609060101010101" pitchFamily="49" charset="-122"/>
                <a:ea typeface="黑体" panose="02010609060101010101" pitchFamily="49" charset="-122"/>
                <a:sym typeface="+mn-ea"/>
              </a:rPr>
              <a:t>对</a:t>
            </a:r>
            <a:r>
              <a:rPr lang="zh-CN" altLang="en-US" sz="2800" b="1" dirty="0">
                <a:solidFill>
                  <a:srgbClr val="C00000"/>
                </a:solidFill>
                <a:latin typeface="黑体" panose="02010609060101010101" pitchFamily="49" charset="-122"/>
                <a:ea typeface="黑体" panose="02010609060101010101" pitchFamily="49" charset="-122"/>
                <a:sym typeface="+mn-ea"/>
              </a:rPr>
              <a:t>帝</a:t>
            </a:r>
            <a:r>
              <a:rPr lang="zh-CN" altLang="en-US" sz="2800" b="1" dirty="0">
                <a:solidFill>
                  <a:srgbClr val="2F2B20"/>
                </a:solidFill>
                <a:latin typeface="黑体" panose="02010609060101010101" pitchFamily="49" charset="-122"/>
                <a:ea typeface="黑体" panose="02010609060101010101" pitchFamily="49" charset="-122"/>
                <a:sym typeface="+mn-ea"/>
              </a:rPr>
              <a:t>国主义、</a:t>
            </a:r>
            <a:r>
              <a:rPr lang="zh-CN" altLang="en-US" sz="2800" b="1" dirty="0">
                <a:solidFill>
                  <a:srgbClr val="C00000"/>
                </a:solidFill>
                <a:latin typeface="黑体" panose="02010609060101010101" pitchFamily="49" charset="-122"/>
                <a:ea typeface="黑体" panose="02010609060101010101" pitchFamily="49" charset="-122"/>
                <a:sym typeface="+mn-ea"/>
              </a:rPr>
              <a:t>封建</a:t>
            </a:r>
            <a:r>
              <a:rPr lang="zh-CN" altLang="en-US" sz="2800" b="1" dirty="0">
                <a:solidFill>
                  <a:srgbClr val="2F2B20"/>
                </a:solidFill>
                <a:latin typeface="黑体" panose="02010609060101010101" pitchFamily="49" charset="-122"/>
                <a:ea typeface="黑体" panose="02010609060101010101" pitchFamily="49" charset="-122"/>
                <a:sym typeface="+mn-ea"/>
              </a:rPr>
              <a:t>主义、</a:t>
            </a:r>
            <a:r>
              <a:rPr lang="zh-CN" altLang="en-US" sz="2800" b="1" dirty="0">
                <a:solidFill>
                  <a:srgbClr val="C00000"/>
                </a:solidFill>
                <a:latin typeface="黑体" panose="02010609060101010101" pitchFamily="49" charset="-122"/>
                <a:ea typeface="黑体" panose="02010609060101010101" pitchFamily="49" charset="-122"/>
                <a:sym typeface="+mn-ea"/>
              </a:rPr>
              <a:t>官僚资本主义</a:t>
            </a:r>
            <a:r>
              <a:rPr lang="zh-CN" altLang="en-US" sz="2800" b="1" dirty="0">
                <a:solidFill>
                  <a:srgbClr val="2F2B20"/>
                </a:solidFill>
                <a:latin typeface="黑体" panose="02010609060101010101" pitchFamily="49" charset="-122"/>
                <a:ea typeface="黑体" panose="02010609060101010101" pitchFamily="49" charset="-122"/>
                <a:sym typeface="+mn-ea"/>
              </a:rPr>
              <a:t>的革命。</a:t>
            </a:r>
            <a:endParaRPr lang="zh-CN" altLang="en-US" sz="2800" b="1" dirty="0">
              <a:solidFill>
                <a:srgbClr val="2F2B20"/>
              </a:solidFill>
              <a:latin typeface="黑体" panose="02010609060101010101" pitchFamily="49" charset="-122"/>
              <a:ea typeface="黑体" panose="02010609060101010101" pitchFamily="49" charset="-122"/>
              <a:sym typeface="+mn-ea"/>
            </a:endParaRPr>
          </a:p>
        </p:txBody>
      </p:sp>
      <p:sp>
        <p:nvSpPr>
          <p:cNvPr id="18" name="文本框 17"/>
          <p:cNvSpPr txBox="1"/>
          <p:nvPr>
            <p:custDataLst>
              <p:tags r:id="rId4"/>
            </p:custDataLst>
          </p:nvPr>
        </p:nvSpPr>
        <p:spPr>
          <a:xfrm>
            <a:off x="427839" y="1641901"/>
            <a:ext cx="2709387" cy="521970"/>
          </a:xfrm>
          <a:prstGeom prst="rect">
            <a:avLst/>
          </a:prstGeom>
          <a:solidFill>
            <a:schemeClr val="accent5">
              <a:lumMod val="20000"/>
              <a:lumOff val="80000"/>
            </a:schemeClr>
          </a:solidFill>
        </p:spPr>
        <p:txBody>
          <a:bodyPr wrap="square" rtlCol="0" anchor="t">
            <a:spAutoFit/>
          </a:bodyPr>
          <a:lstStyle/>
          <a:p>
            <a:pPr lvl="0" algn="l">
              <a:buClrTx/>
              <a:buSzTx/>
              <a:buFontTx/>
            </a:pPr>
            <a:r>
              <a:rPr lang="zh-CN" altLang="en-US" sz="2800" b="1" dirty="0">
                <a:solidFill>
                  <a:srgbClr val="C00000"/>
                </a:solidFill>
                <a:latin typeface="黑体" panose="02010609060101010101" pitchFamily="49" charset="-122"/>
                <a:ea typeface="黑体" panose="02010609060101010101" pitchFamily="49" charset="-122"/>
                <a:sym typeface="+mn-ea"/>
              </a:rPr>
              <a:t>旧民主主义革命：</a:t>
            </a:r>
            <a:endParaRPr lang="zh-CN" altLang="en-US" sz="2800" b="1" dirty="0">
              <a:solidFill>
                <a:srgbClr val="C00000"/>
              </a:solidFill>
              <a:latin typeface="黑体" panose="02010609060101010101" pitchFamily="49" charset="-122"/>
              <a:ea typeface="黑体" panose="02010609060101010101" pitchFamily="49" charset="-122"/>
              <a:sym typeface="+mn-ea"/>
            </a:endParaRPr>
          </a:p>
        </p:txBody>
      </p:sp>
      <p:sp>
        <p:nvSpPr>
          <p:cNvPr id="19" name="文本框 18"/>
          <p:cNvSpPr txBox="1"/>
          <p:nvPr>
            <p:custDataLst>
              <p:tags r:id="rId5"/>
            </p:custDataLst>
          </p:nvPr>
        </p:nvSpPr>
        <p:spPr>
          <a:xfrm>
            <a:off x="427839" y="3015615"/>
            <a:ext cx="2708426" cy="521970"/>
          </a:xfrm>
          <a:prstGeom prst="rect">
            <a:avLst/>
          </a:prstGeom>
          <a:solidFill>
            <a:schemeClr val="accent5">
              <a:lumMod val="20000"/>
              <a:lumOff val="80000"/>
            </a:schemeClr>
          </a:solidFill>
        </p:spPr>
        <p:txBody>
          <a:bodyPr wrap="square" rtlCol="0" anchor="t">
            <a:spAutoFit/>
          </a:bodyPr>
          <a:lstStyle/>
          <a:p>
            <a:pPr lvl="0" algn="l">
              <a:buClrTx/>
              <a:buSzTx/>
              <a:buFontTx/>
            </a:pPr>
            <a:r>
              <a:rPr lang="zh-CN" altLang="en-US" sz="2800" b="1">
                <a:solidFill>
                  <a:srgbClr val="C00000"/>
                </a:solidFill>
                <a:latin typeface="黑体" panose="02010609060101010101" pitchFamily="49" charset="-122"/>
                <a:ea typeface="黑体" panose="02010609060101010101" pitchFamily="49" charset="-122"/>
                <a:sym typeface="+mn-ea"/>
              </a:rPr>
              <a:t>新民主主义革命：</a:t>
            </a:r>
            <a:endParaRPr lang="zh-CN" altLang="en-US" sz="2800" b="1">
              <a:solidFill>
                <a:srgbClr val="C00000"/>
              </a:solidFill>
              <a:latin typeface="黑体" panose="02010609060101010101" pitchFamily="49" charset="-122"/>
              <a:ea typeface="黑体" panose="02010609060101010101" pitchFamily="49" charset="-122"/>
              <a:sym typeface="+mn-ea"/>
            </a:endParaRPr>
          </a:p>
        </p:txBody>
      </p:sp>
      <p:grpSp>
        <p:nvGrpSpPr>
          <p:cNvPr id="11" name="组合 10"/>
          <p:cNvGrpSpPr/>
          <p:nvPr/>
        </p:nvGrpSpPr>
        <p:grpSpPr>
          <a:xfrm>
            <a:off x="1232852" y="4298632"/>
            <a:ext cx="9784715" cy="1889125"/>
            <a:chOff x="1791" y="7199"/>
            <a:chExt cx="15409" cy="2975"/>
          </a:xfrm>
        </p:grpSpPr>
        <p:grpSp>
          <p:nvGrpSpPr>
            <p:cNvPr id="4" name="组合 3"/>
            <p:cNvGrpSpPr/>
            <p:nvPr/>
          </p:nvGrpSpPr>
          <p:grpSpPr>
            <a:xfrm>
              <a:off x="1791" y="7199"/>
              <a:ext cx="15409" cy="1770"/>
              <a:chOff x="1791" y="6874"/>
              <a:chExt cx="14911" cy="1770"/>
            </a:xfrm>
          </p:grpSpPr>
          <p:grpSp>
            <p:nvGrpSpPr>
              <p:cNvPr id="6" name="组合 5"/>
              <p:cNvGrpSpPr/>
              <p:nvPr/>
            </p:nvGrpSpPr>
            <p:grpSpPr>
              <a:xfrm>
                <a:off x="1791" y="6874"/>
                <a:ext cx="14854" cy="977"/>
                <a:chOff x="1791" y="6874"/>
                <a:chExt cx="14854" cy="977"/>
              </a:xfrm>
            </p:grpSpPr>
            <p:sp>
              <p:nvSpPr>
                <p:cNvPr id="7" name="矩形 13"/>
                <p:cNvSpPr/>
                <p:nvPr>
                  <p:custDataLst>
                    <p:tags r:id="rId6"/>
                  </p:custDataLst>
                </p:nvPr>
              </p:nvSpPr>
              <p:spPr>
                <a:xfrm>
                  <a:off x="2342" y="6925"/>
                  <a:ext cx="2354" cy="822"/>
                </a:xfrm>
                <a:prstGeom prst="rect">
                  <a:avLst/>
                </a:prstGeom>
                <a:noFill/>
                <a:ln w="12700" cmpd="sng">
                  <a:noFill/>
                  <a:prstDash val="sysDash"/>
                </a:ln>
              </p:spPr>
              <p:txBody>
                <a:bodyPr wrap="square">
                  <a:spAutoFit/>
                </a:bodyPr>
                <a:lstStyle/>
                <a:p>
                  <a:pPr algn="ctr">
                    <a:lnSpc>
                      <a:spcPct val="100000"/>
                    </a:lnSpc>
                  </a:pPr>
                  <a:r>
                    <a:rPr lang="en-US" altLang="zh-CN" sz="2800" b="1">
                      <a:latin typeface="黑体" panose="02010609060101010101" pitchFamily="49" charset="-122"/>
                      <a:ea typeface="黑体" panose="02010609060101010101" pitchFamily="49" charset="-122"/>
                      <a:cs typeface="苏新诗柳楷简" panose="02010600000101010101" charset="-122"/>
                    </a:rPr>
                    <a:t>1840</a:t>
                  </a:r>
                  <a:r>
                    <a:rPr lang="zh-CN" altLang="en-US" sz="2800" b="1">
                      <a:latin typeface="黑体" panose="02010609060101010101" pitchFamily="49" charset="-122"/>
                      <a:ea typeface="黑体" panose="02010609060101010101" pitchFamily="49" charset="-122"/>
                      <a:cs typeface="苏新诗柳楷简" panose="02010600000101010101" charset="-122"/>
                    </a:rPr>
                    <a:t>年</a:t>
                  </a:r>
                  <a:endParaRPr lang="zh-CN" altLang="en-US" sz="2800" b="1">
                    <a:latin typeface="黑体" panose="02010609060101010101" pitchFamily="49" charset="-122"/>
                    <a:ea typeface="黑体" panose="02010609060101010101" pitchFamily="49" charset="-122"/>
                    <a:cs typeface="苏新诗柳楷简" panose="02010600000101010101" charset="-122"/>
                  </a:endParaRPr>
                </a:p>
              </p:txBody>
            </p:sp>
            <p:sp>
              <p:nvSpPr>
                <p:cNvPr id="8" name="矩形 13"/>
                <p:cNvSpPr/>
                <p:nvPr>
                  <p:custDataLst>
                    <p:tags r:id="rId7"/>
                  </p:custDataLst>
                </p:nvPr>
              </p:nvSpPr>
              <p:spPr>
                <a:xfrm>
                  <a:off x="7880" y="6916"/>
                  <a:ext cx="2323" cy="824"/>
                </a:xfrm>
                <a:prstGeom prst="rect">
                  <a:avLst/>
                </a:prstGeom>
                <a:noFill/>
                <a:ln w="12700" cmpd="sng">
                  <a:noFill/>
                  <a:prstDash val="sysDash"/>
                </a:ln>
              </p:spPr>
              <p:txBody>
                <a:bodyPr wrap="square">
                  <a:spAutoFit/>
                </a:bodyPr>
                <a:lstStyle/>
                <a:p>
                  <a:pPr algn="ctr">
                    <a:lnSpc>
                      <a:spcPct val="100000"/>
                    </a:lnSpc>
                  </a:pPr>
                  <a:r>
                    <a:rPr lang="en-US" altLang="zh-CN" sz="2800" b="1">
                      <a:highlight>
                        <a:srgbClr val="FFFF00"/>
                      </a:highlight>
                      <a:latin typeface="黑体" panose="02010609060101010101" pitchFamily="49" charset="-122"/>
                      <a:ea typeface="黑体" panose="02010609060101010101" pitchFamily="49" charset="-122"/>
                      <a:cs typeface="苏新诗柳楷简" panose="02010600000101010101" charset="-122"/>
                    </a:rPr>
                    <a:t>1919</a:t>
                  </a:r>
                  <a:r>
                    <a:rPr lang="zh-CN" altLang="en-US" sz="2800" b="1">
                      <a:highlight>
                        <a:srgbClr val="FFFF00"/>
                      </a:highlight>
                      <a:latin typeface="黑体" panose="02010609060101010101" pitchFamily="49" charset="-122"/>
                      <a:ea typeface="黑体" panose="02010609060101010101" pitchFamily="49" charset="-122"/>
                      <a:cs typeface="苏新诗柳楷简" panose="02010600000101010101" charset="-122"/>
                    </a:rPr>
                    <a:t>年</a:t>
                  </a:r>
                  <a:endParaRPr lang="zh-CN" altLang="en-US" sz="2800" b="1">
                    <a:highlight>
                      <a:srgbClr val="FFFF00"/>
                    </a:highlight>
                    <a:latin typeface="黑体" panose="02010609060101010101" pitchFamily="49" charset="-122"/>
                    <a:ea typeface="黑体" panose="02010609060101010101" pitchFamily="49" charset="-122"/>
                    <a:cs typeface="苏新诗柳楷简" panose="02010600000101010101" charset="-122"/>
                  </a:endParaRPr>
                </a:p>
              </p:txBody>
            </p:sp>
            <p:sp>
              <p:nvSpPr>
                <p:cNvPr id="9" name="矩形 13"/>
                <p:cNvSpPr/>
                <p:nvPr>
                  <p:custDataLst>
                    <p:tags r:id="rId8"/>
                  </p:custDataLst>
                </p:nvPr>
              </p:nvSpPr>
              <p:spPr>
                <a:xfrm>
                  <a:off x="13569" y="6874"/>
                  <a:ext cx="2580" cy="824"/>
                </a:xfrm>
                <a:prstGeom prst="rect">
                  <a:avLst/>
                </a:prstGeom>
                <a:noFill/>
                <a:ln w="12700" cmpd="sng">
                  <a:noFill/>
                  <a:prstDash val="sysDash"/>
                </a:ln>
              </p:spPr>
              <p:txBody>
                <a:bodyPr wrap="square">
                  <a:spAutoFit/>
                </a:bodyPr>
                <a:lstStyle/>
                <a:p>
                  <a:pPr algn="ctr">
                    <a:lnSpc>
                      <a:spcPct val="100000"/>
                    </a:lnSpc>
                  </a:pPr>
                  <a:r>
                    <a:rPr lang="en-US" sz="2800" b="1">
                      <a:latin typeface="黑体" panose="02010609060101010101" pitchFamily="49" charset="-122"/>
                      <a:ea typeface="黑体" panose="02010609060101010101" pitchFamily="49" charset="-122"/>
                      <a:cs typeface="苏新诗柳楷简" panose="02010600000101010101" charset="-122"/>
                    </a:rPr>
                    <a:t>1949</a:t>
                  </a:r>
                  <a:r>
                    <a:rPr lang="zh-CN" altLang="en-US" sz="2800" b="1">
                      <a:latin typeface="黑体" panose="02010609060101010101" pitchFamily="49" charset="-122"/>
                      <a:ea typeface="黑体" panose="02010609060101010101" pitchFamily="49" charset="-122"/>
                      <a:cs typeface="苏新诗柳楷简" panose="02010600000101010101" charset="-122"/>
                    </a:rPr>
                    <a:t>年</a:t>
                  </a:r>
                  <a:endParaRPr lang="zh-CN" altLang="en-US" sz="2800" b="1">
                    <a:latin typeface="黑体" panose="02010609060101010101" pitchFamily="49" charset="-122"/>
                    <a:ea typeface="黑体" panose="02010609060101010101" pitchFamily="49" charset="-122"/>
                    <a:cs typeface="苏新诗柳楷简" panose="02010600000101010101" charset="-122"/>
                  </a:endParaRPr>
                </a:p>
              </p:txBody>
            </p:sp>
            <p:grpSp>
              <p:nvGrpSpPr>
                <p:cNvPr id="10" name="组合 9"/>
                <p:cNvGrpSpPr/>
                <p:nvPr/>
              </p:nvGrpSpPr>
              <p:grpSpPr>
                <a:xfrm>
                  <a:off x="1791" y="7608"/>
                  <a:ext cx="14854" cy="243"/>
                  <a:chOff x="1791" y="7579"/>
                  <a:chExt cx="14854" cy="243"/>
                </a:xfrm>
              </p:grpSpPr>
              <p:sp>
                <p:nvSpPr>
                  <p:cNvPr id="12" name="椭圆 11"/>
                  <p:cNvSpPr/>
                  <p:nvPr>
                    <p:custDataLst>
                      <p:tags r:id="rId9"/>
                    </p:custDataLst>
                  </p:nvPr>
                </p:nvSpPr>
                <p:spPr>
                  <a:xfrm>
                    <a:off x="3250" y="7582"/>
                    <a:ext cx="227" cy="227"/>
                  </a:xfrm>
                  <a:prstGeom prst="ellipse">
                    <a:avLst/>
                  </a:prstGeom>
                  <a:solidFill>
                    <a:srgbClr val="183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6" name="椭圆 15"/>
                  <p:cNvSpPr/>
                  <p:nvPr>
                    <p:custDataLst>
                      <p:tags r:id="rId10"/>
                    </p:custDataLst>
                  </p:nvPr>
                </p:nvSpPr>
                <p:spPr>
                  <a:xfrm>
                    <a:off x="8920" y="7596"/>
                    <a:ext cx="227" cy="227"/>
                  </a:xfrm>
                  <a:prstGeom prst="ellipse">
                    <a:avLst/>
                  </a:prstGeom>
                  <a:solidFill>
                    <a:srgbClr val="183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7" name="椭圆 16"/>
                  <p:cNvSpPr/>
                  <p:nvPr>
                    <p:custDataLst>
                      <p:tags r:id="rId11"/>
                    </p:custDataLst>
                  </p:nvPr>
                </p:nvSpPr>
                <p:spPr>
                  <a:xfrm>
                    <a:off x="14671" y="7579"/>
                    <a:ext cx="227" cy="227"/>
                  </a:xfrm>
                  <a:prstGeom prst="ellipse">
                    <a:avLst/>
                  </a:prstGeom>
                  <a:solidFill>
                    <a:srgbClr val="1839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cxnSp>
                <p:nvCxnSpPr>
                  <p:cNvPr id="33" name="直接箭头连接符 32"/>
                  <p:cNvCxnSpPr/>
                  <p:nvPr>
                    <p:custDataLst>
                      <p:tags r:id="rId12"/>
                    </p:custDataLst>
                  </p:nvPr>
                </p:nvCxnSpPr>
                <p:spPr>
                  <a:xfrm flipV="1">
                    <a:off x="1791" y="7718"/>
                    <a:ext cx="14855" cy="24"/>
                  </a:xfrm>
                  <a:prstGeom prst="straightConnector1">
                    <a:avLst/>
                  </a:prstGeom>
                  <a:ln w="28575" cmpd="sng">
                    <a:solidFill>
                      <a:srgbClr val="18396F"/>
                    </a:solidFill>
                    <a:prstDash val="solid"/>
                    <a:tailEnd type="arrow"/>
                  </a:ln>
                </p:spPr>
                <p:style>
                  <a:lnRef idx="1">
                    <a:schemeClr val="accent1"/>
                  </a:lnRef>
                  <a:fillRef idx="0">
                    <a:schemeClr val="accent1"/>
                  </a:fillRef>
                  <a:effectRef idx="0">
                    <a:schemeClr val="accent1"/>
                  </a:effectRef>
                  <a:fontRef idx="minor">
                    <a:schemeClr val="tx1"/>
                  </a:fontRef>
                </p:style>
              </p:cxnSp>
            </p:grpSp>
          </p:grpSp>
          <p:sp>
            <p:nvSpPr>
              <p:cNvPr id="34" name="矩形 13"/>
              <p:cNvSpPr/>
              <p:nvPr>
                <p:custDataLst>
                  <p:tags r:id="rId13"/>
                </p:custDataLst>
              </p:nvPr>
            </p:nvSpPr>
            <p:spPr>
              <a:xfrm>
                <a:off x="2230" y="7822"/>
                <a:ext cx="2580" cy="822"/>
              </a:xfrm>
              <a:prstGeom prst="rect">
                <a:avLst/>
              </a:prstGeom>
              <a:noFill/>
              <a:ln w="12700" cmpd="sng">
                <a:noFill/>
                <a:prstDash val="sysDash"/>
              </a:ln>
            </p:spPr>
            <p:txBody>
              <a:bodyPr wrap="square">
                <a:spAutoFit/>
              </a:bodyPr>
              <a:lstStyle/>
              <a:p>
                <a:pPr algn="ctr">
                  <a:lnSpc>
                    <a:spcPct val="100000"/>
                  </a:lnSpc>
                </a:pPr>
                <a:r>
                  <a:rPr lang="zh-CN" altLang="en-US" sz="2800" b="1">
                    <a:latin typeface="黑体" panose="02010609060101010101" pitchFamily="49" charset="-122"/>
                    <a:ea typeface="黑体" panose="02010609060101010101" pitchFamily="49" charset="-122"/>
                    <a:cs typeface="苏新诗柳楷简" panose="02010600000101010101" charset="-122"/>
                  </a:rPr>
                  <a:t>鸦片战争</a:t>
                </a:r>
                <a:endParaRPr lang="zh-CN" altLang="en-US" sz="2800" b="1">
                  <a:latin typeface="黑体" panose="02010609060101010101" pitchFamily="49" charset="-122"/>
                  <a:ea typeface="黑体" panose="02010609060101010101" pitchFamily="49" charset="-122"/>
                  <a:cs typeface="苏新诗柳楷简" panose="02010600000101010101" charset="-122"/>
                </a:endParaRPr>
              </a:p>
            </p:txBody>
          </p:sp>
          <p:sp>
            <p:nvSpPr>
              <p:cNvPr id="35" name="矩形 13"/>
              <p:cNvSpPr/>
              <p:nvPr>
                <p:custDataLst>
                  <p:tags r:id="rId14"/>
                </p:custDataLst>
              </p:nvPr>
            </p:nvSpPr>
            <p:spPr>
              <a:xfrm>
                <a:off x="7752" y="7798"/>
                <a:ext cx="2580" cy="822"/>
              </a:xfrm>
              <a:prstGeom prst="rect">
                <a:avLst/>
              </a:prstGeom>
              <a:noFill/>
              <a:ln w="12700" cmpd="sng">
                <a:noFill/>
                <a:prstDash val="sysDash"/>
              </a:ln>
            </p:spPr>
            <p:txBody>
              <a:bodyPr wrap="square">
                <a:spAutoFit/>
              </a:bodyPr>
              <a:lstStyle/>
              <a:p>
                <a:pPr algn="ctr">
                  <a:lnSpc>
                    <a:spcPct val="100000"/>
                  </a:lnSpc>
                </a:pPr>
                <a:r>
                  <a:rPr lang="zh-CN" altLang="en-US" sz="2800" b="1">
                    <a:latin typeface="黑体" panose="02010609060101010101" pitchFamily="49" charset="-122"/>
                    <a:ea typeface="黑体" panose="02010609060101010101" pitchFamily="49" charset="-122"/>
                    <a:cs typeface="苏新诗柳楷简" panose="02010600000101010101" charset="-122"/>
                  </a:rPr>
                  <a:t>五四运动</a:t>
                </a:r>
                <a:endParaRPr lang="en-US" altLang="zh-CN" sz="2800" b="1">
                  <a:latin typeface="黑体" panose="02010609060101010101" pitchFamily="49" charset="-122"/>
                  <a:ea typeface="黑体" panose="02010609060101010101" pitchFamily="49" charset="-122"/>
                  <a:cs typeface="苏新诗柳楷简" panose="02010600000101010101" charset="-122"/>
                </a:endParaRPr>
              </a:p>
            </p:txBody>
          </p:sp>
          <p:sp>
            <p:nvSpPr>
              <p:cNvPr id="42" name="矩形 13"/>
              <p:cNvSpPr/>
              <p:nvPr>
                <p:custDataLst>
                  <p:tags r:id="rId15"/>
                </p:custDataLst>
              </p:nvPr>
            </p:nvSpPr>
            <p:spPr>
              <a:xfrm>
                <a:off x="12867" y="7781"/>
                <a:ext cx="3835" cy="822"/>
              </a:xfrm>
              <a:prstGeom prst="rect">
                <a:avLst/>
              </a:prstGeom>
              <a:noFill/>
              <a:ln w="12700" cmpd="sng">
                <a:noFill/>
                <a:prstDash val="sysDash"/>
              </a:ln>
            </p:spPr>
            <p:txBody>
              <a:bodyPr wrap="square">
                <a:spAutoFit/>
              </a:bodyPr>
              <a:lstStyle/>
              <a:p>
                <a:pPr algn="ctr">
                  <a:lnSpc>
                    <a:spcPct val="100000"/>
                  </a:lnSpc>
                </a:pPr>
                <a:r>
                  <a:rPr lang="zh-CN" altLang="en-US" sz="2800" b="1">
                    <a:latin typeface="黑体" panose="02010609060101010101" pitchFamily="49" charset="-122"/>
                    <a:ea typeface="黑体" panose="02010609060101010101" pitchFamily="49" charset="-122"/>
                    <a:cs typeface="苏新诗柳楷简" panose="02010600000101010101" charset="-122"/>
                  </a:rPr>
                  <a:t>新中国成立</a:t>
                </a:r>
                <a:endParaRPr lang="zh-CN" altLang="en-US" sz="2800" b="1">
                  <a:latin typeface="黑体" panose="02010609060101010101" pitchFamily="49" charset="-122"/>
                  <a:ea typeface="黑体" panose="02010609060101010101" pitchFamily="49" charset="-122"/>
                  <a:cs typeface="苏新诗柳楷简" panose="02010600000101010101" charset="-122"/>
                </a:endParaRPr>
              </a:p>
            </p:txBody>
          </p:sp>
        </p:grpSp>
        <p:sp>
          <p:nvSpPr>
            <p:cNvPr id="43" name="矩形 13"/>
            <p:cNvSpPr/>
            <p:nvPr>
              <p:custDataLst>
                <p:tags r:id="rId16"/>
              </p:custDataLst>
            </p:nvPr>
          </p:nvSpPr>
          <p:spPr>
            <a:xfrm>
              <a:off x="3388" y="9255"/>
              <a:ext cx="5264" cy="919"/>
            </a:xfrm>
            <a:prstGeom prst="rect">
              <a:avLst/>
            </a:prstGeom>
            <a:noFill/>
            <a:ln w="12700" cmpd="sng">
              <a:solidFill>
                <a:srgbClr val="18396F"/>
              </a:solidFill>
              <a:prstDash val="sysDash"/>
            </a:ln>
          </p:spPr>
          <p:txBody>
            <a:bodyPr wrap="square">
              <a:spAutoFit/>
            </a:bodyPr>
            <a:lstStyle/>
            <a:p>
              <a:pPr algn="ctr">
                <a:lnSpc>
                  <a:spcPct val="100000"/>
                </a:lnSpc>
              </a:pPr>
              <a:r>
                <a:rPr lang="zh-CN" altLang="en-US" sz="3200" b="1">
                  <a:solidFill>
                    <a:srgbClr val="FF0000"/>
                  </a:solidFill>
                  <a:latin typeface="黑体" panose="02010609060101010101" pitchFamily="49" charset="-122"/>
                  <a:ea typeface="黑体" panose="02010609060101010101" pitchFamily="49" charset="-122"/>
                  <a:cs typeface="苏新诗柳楷简" panose="02010600000101010101" charset="-122"/>
                </a:rPr>
                <a:t>旧民主主义革命</a:t>
              </a:r>
              <a:endParaRPr lang="zh-CN" altLang="en-US" sz="3200" b="1">
                <a:solidFill>
                  <a:srgbClr val="FF0000"/>
                </a:solidFill>
                <a:latin typeface="黑体" panose="02010609060101010101" pitchFamily="49" charset="-122"/>
                <a:ea typeface="黑体" panose="02010609060101010101" pitchFamily="49" charset="-122"/>
                <a:cs typeface="苏新诗柳楷简" panose="02010600000101010101" charset="-122"/>
              </a:endParaRPr>
            </a:p>
          </p:txBody>
        </p:sp>
        <p:sp>
          <p:nvSpPr>
            <p:cNvPr id="44" name="矩形 13"/>
            <p:cNvSpPr/>
            <p:nvPr>
              <p:custDataLst>
                <p:tags r:id="rId17"/>
              </p:custDataLst>
            </p:nvPr>
          </p:nvSpPr>
          <p:spPr>
            <a:xfrm>
              <a:off x="10056" y="9255"/>
              <a:ext cx="5280" cy="919"/>
            </a:xfrm>
            <a:prstGeom prst="rect">
              <a:avLst/>
            </a:prstGeom>
            <a:noFill/>
            <a:ln w="12700" cmpd="sng">
              <a:solidFill>
                <a:srgbClr val="18396F"/>
              </a:solidFill>
              <a:prstDash val="sysDash"/>
            </a:ln>
          </p:spPr>
          <p:txBody>
            <a:bodyPr wrap="square">
              <a:spAutoFit/>
            </a:bodyPr>
            <a:lstStyle/>
            <a:p>
              <a:pPr algn="ctr">
                <a:lnSpc>
                  <a:spcPct val="100000"/>
                </a:lnSpc>
              </a:pPr>
              <a:r>
                <a:rPr lang="zh-CN" altLang="en-US" sz="3200" b="1">
                  <a:solidFill>
                    <a:srgbClr val="FF0000"/>
                  </a:solidFill>
                  <a:latin typeface="黑体" panose="02010609060101010101" pitchFamily="49" charset="-122"/>
                  <a:ea typeface="黑体" panose="02010609060101010101" pitchFamily="49" charset="-122"/>
                  <a:cs typeface="苏新诗柳楷简" panose="02010600000101010101" charset="-122"/>
                </a:rPr>
                <a:t>新民主主义革命</a:t>
              </a:r>
              <a:endParaRPr lang="zh-CN" altLang="en-US" sz="3200" b="1">
                <a:solidFill>
                  <a:srgbClr val="FF0000"/>
                </a:solidFill>
                <a:latin typeface="黑体" panose="02010609060101010101" pitchFamily="49" charset="-122"/>
                <a:ea typeface="黑体" panose="02010609060101010101" pitchFamily="49" charset="-122"/>
                <a:cs typeface="苏新诗柳楷简" panose="02010600000101010101" charset="-122"/>
              </a:endParaRPr>
            </a:p>
          </p:txBody>
        </p:sp>
        <p:sp>
          <p:nvSpPr>
            <p:cNvPr id="45" name="左大括号 44"/>
            <p:cNvSpPr/>
            <p:nvPr>
              <p:custDataLst>
                <p:tags r:id="rId18"/>
              </p:custDataLst>
            </p:nvPr>
          </p:nvSpPr>
          <p:spPr>
            <a:xfrm rot="16200000">
              <a:off x="6031" y="6143"/>
              <a:ext cx="307" cy="5593"/>
            </a:xfrm>
            <a:prstGeom prst="leftBrace">
              <a:avLst>
                <a:gd name="adj1" fmla="val 63843"/>
                <a:gd name="adj2" fmla="val 50312"/>
              </a:avLst>
            </a:prstGeom>
            <a:ln w="25400">
              <a:solidFill>
                <a:srgbClr val="18396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46" name="左大括号 45"/>
            <p:cNvSpPr/>
            <p:nvPr>
              <p:custDataLst>
                <p:tags r:id="rId19"/>
              </p:custDataLst>
            </p:nvPr>
          </p:nvSpPr>
          <p:spPr>
            <a:xfrm rot="16200000">
              <a:off x="12386" y="6157"/>
              <a:ext cx="307" cy="5593"/>
            </a:xfrm>
            <a:prstGeom prst="leftBrace">
              <a:avLst>
                <a:gd name="adj1" fmla="val 63843"/>
                <a:gd name="adj2" fmla="val 50312"/>
              </a:avLst>
            </a:prstGeom>
            <a:ln w="22225">
              <a:solidFill>
                <a:srgbClr val="18396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heel(1)">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66228" y="1753560"/>
            <a:ext cx="2580005" cy="1861185"/>
          </a:xfrm>
          <a:prstGeom prst="rect">
            <a:avLst/>
          </a:prstGeom>
          <a:noFill/>
        </p:spPr>
        <p:txBody>
          <a:bodyPr wrap="square" rtlCol="0">
            <a:spAutoFit/>
          </a:bodyPr>
          <a:lstStyle/>
          <a:p>
            <a:pPr algn="l">
              <a:spcBef>
                <a:spcPts val="0"/>
              </a:spcBef>
              <a:spcAft>
                <a:spcPts val="0"/>
              </a:spcAft>
              <a:buClrTx/>
              <a:buSzTx/>
              <a:buFontTx/>
              <a:defRPr/>
            </a:pPr>
            <a:r>
              <a:rPr lang="zh-CN" altLang="en-US" sz="11500" noProof="0" dirty="0">
                <a:ln>
                  <a:noFill/>
                </a:ln>
                <a:solidFill>
                  <a:prstClr val="black"/>
                </a:solidFill>
                <a:effectLst>
                  <a:outerShdw blurRad="50800" dist="38100" dir="2700000" algn="tl" rotWithShape="0">
                    <a:prstClr val="black">
                      <a:alpha val="40000"/>
                    </a:prstClr>
                  </a:outerShdw>
                </a:effectLst>
                <a:uLnTx/>
                <a:uFillTx/>
                <a:latin typeface="汉仪程行简" panose="00020600040101010101" charset="-122"/>
                <a:ea typeface="汉仪程行简" panose="00020600040101010101" charset="-122"/>
              </a:rPr>
              <a:t>壹</a:t>
            </a:r>
            <a:endParaRPr lang="zh-CN" altLang="en-US" sz="11500" noProof="0" dirty="0">
              <a:ln>
                <a:noFill/>
              </a:ln>
              <a:solidFill>
                <a:prstClr val="black"/>
              </a:solidFill>
              <a:effectLst>
                <a:outerShdw blurRad="50800" dist="38100" dir="2700000" algn="tl" rotWithShape="0">
                  <a:prstClr val="black">
                    <a:alpha val="40000"/>
                  </a:prstClr>
                </a:outerShdw>
              </a:effectLst>
              <a:uLnTx/>
              <a:uFillTx/>
              <a:latin typeface="汉仪程行简" panose="00020600040101010101" charset="-122"/>
              <a:ea typeface="汉仪程行简" panose="00020600040101010101" charset="-122"/>
            </a:endParaRPr>
          </a:p>
        </p:txBody>
      </p:sp>
      <p:sp>
        <p:nvSpPr>
          <p:cNvPr id="6" name="文本框 5"/>
          <p:cNvSpPr txBox="1"/>
          <p:nvPr/>
        </p:nvSpPr>
        <p:spPr>
          <a:xfrm>
            <a:off x="3655695" y="2322195"/>
            <a:ext cx="7638415" cy="1106805"/>
          </a:xfrm>
          <a:prstGeom prst="rect">
            <a:avLst/>
          </a:prstGeom>
          <a:noFill/>
        </p:spPr>
        <p:txBody>
          <a:bodyPr wrap="square" rtlCol="0">
            <a:spAutoFit/>
          </a:bodyPr>
          <a:lstStyle/>
          <a:p>
            <a:r>
              <a:rPr lang="zh-CN" altLang="en-US" sz="6600">
                <a:latin typeface="华文隶书" panose="02010800040101010101" charset="-122"/>
                <a:ea typeface="华文隶书" panose="02010800040101010101" charset="-122"/>
              </a:rPr>
              <a:t>新文化运动之</a:t>
            </a:r>
            <a:r>
              <a:rPr lang="zh-CN" altLang="en-US" sz="6600">
                <a:solidFill>
                  <a:srgbClr val="C00000"/>
                </a:solidFill>
                <a:latin typeface="华文隶书" panose="02010800040101010101" charset="-122"/>
                <a:ea typeface="华文隶书" panose="02010800040101010101" charset="-122"/>
              </a:rPr>
              <a:t>背景</a:t>
            </a:r>
            <a:endParaRPr lang="zh-CN" altLang="en-US" sz="6600">
              <a:solidFill>
                <a:srgbClr val="C00000"/>
              </a:solidFill>
              <a:latin typeface="华文隶书" panose="02010800040101010101" charset="-122"/>
              <a:ea typeface="华文隶书" panose="02010800040101010101" charset="-122"/>
            </a:endParaRPr>
          </a:p>
        </p:txBody>
      </p:sp>
      <p:grpSp>
        <p:nvGrpSpPr>
          <p:cNvPr id="9" name="组合 8"/>
          <p:cNvGrpSpPr/>
          <p:nvPr/>
        </p:nvGrpSpPr>
        <p:grpSpPr>
          <a:xfrm>
            <a:off x="228600" y="3622675"/>
            <a:ext cx="10803890" cy="3258820"/>
            <a:chOff x="0" y="5537"/>
            <a:chExt cx="17014" cy="5132"/>
          </a:xfrm>
        </p:grpSpPr>
        <p:pic>
          <p:nvPicPr>
            <p:cNvPr id="100" name="图片 99"/>
            <p:cNvPicPr/>
            <p:nvPr>
              <p:custDataLst>
                <p:tags r:id="rId1"/>
              </p:custDataLst>
            </p:nvPr>
          </p:nvPicPr>
          <p:blipFill>
            <a:blip r:embed="rId2"/>
            <a:srcRect b="5821"/>
            <a:stretch>
              <a:fillRect/>
            </a:stretch>
          </p:blipFill>
          <p:spPr>
            <a:xfrm>
              <a:off x="0" y="5951"/>
              <a:ext cx="4484" cy="4718"/>
            </a:xfrm>
            <a:prstGeom prst="rect">
              <a:avLst/>
            </a:prstGeom>
          </p:spPr>
        </p:pic>
        <p:pic>
          <p:nvPicPr>
            <p:cNvPr id="57" name="Picture 3" descr="E:\历史教学资源\图图\3\李大钊.jpg"/>
            <p:cNvPicPr>
              <a:picLocks noChangeAspect="1" noChangeArrowheads="1"/>
            </p:cNvPicPr>
            <p:nvPr>
              <p:custDataLst>
                <p:tags r:id="rId3"/>
              </p:custDataLst>
            </p:nvPr>
          </p:nvPicPr>
          <p:blipFill>
            <a:blip r:embed="rId4"/>
            <a:srcRect/>
            <a:stretch>
              <a:fillRect/>
            </a:stretch>
          </p:blipFill>
          <p:spPr bwMode="auto">
            <a:xfrm>
              <a:off x="3382" y="6104"/>
              <a:ext cx="3779" cy="4509"/>
            </a:xfrm>
            <a:prstGeom prst="rect">
              <a:avLst/>
            </a:prstGeom>
            <a:noFill/>
            <a:extLst>
              <a:ext uri="{909E8E84-426E-40DD-AFC4-6F175D3DCCD1}">
                <a14:hiddenFill xmlns:a14="http://schemas.microsoft.com/office/drawing/2010/main">
                  <a:solidFill>
                    <a:srgbClr val="FFFFFF"/>
                  </a:solidFill>
                </a14:hiddenFill>
              </a:ext>
            </a:extLst>
          </p:spPr>
        </p:pic>
        <p:pic>
          <p:nvPicPr>
            <p:cNvPr id="7" name="currentImg"/>
            <p:cNvPicPr>
              <a:picLocks noChangeAspect="1"/>
            </p:cNvPicPr>
            <p:nvPr>
              <p:custDataLst>
                <p:tags r:id="rId5"/>
              </p:custDataLst>
            </p:nvPr>
          </p:nvPicPr>
          <p:blipFill>
            <a:blip r:embed="rId6" cstate="print">
              <a:extLst>
                <a:ext uri="{BEBA8EAE-BF5A-486C-A8C5-ECC9F3942E4B}">
                  <a14:imgProps xmlns:a14="http://schemas.microsoft.com/office/drawing/2010/main">
                    <a14:imgLayer r:embed="rId7">
                      <a14:imgEffect>
                        <a14:backgroundRemoval t="5014" b="98189" l="0" r="98750">
                          <a14:foregroundMark x1="46250" y1="5014" x2="68281" y2="8357"/>
                          <a14:foregroundMark x1="62344" y1="53900" x2="83594" y2="82730"/>
                          <a14:foregroundMark x1="77031" y1="67549" x2="98281" y2="84540"/>
                          <a14:foregroundMark x1="98281" y1="84540" x2="98750" y2="85655"/>
                          <a14:foregroundMark x1="86406" y1="72841" x2="87969" y2="98189"/>
                          <a14:foregroundMark x1="55937" y1="55014" x2="52969" y2="88719"/>
                          <a14:foregroundMark x1="41250" y1="58635" x2="22031" y2="84262"/>
                          <a14:foregroundMark x1="22031" y1="84262" x2="21719" y2="85655"/>
                          <a14:foregroundMark x1="32656" y1="70891" x2="13281" y2="81337"/>
                          <a14:foregroundMark x1="13281" y1="81337" x2="8594" y2="93733"/>
                          <a14:foregroundMark x1="8281" y1="80641" x2="0" y2="97075"/>
                          <a14:foregroundMark x1="37031" y1="76462" x2="48594" y2="82173"/>
                          <a14:foregroundMark x1="21406" y1="92201" x2="86250" y2="96657"/>
                          <a14:foregroundMark x1="5625" y1="96379" x2="3281" y2="98189"/>
                        </a14:backgroundRemoval>
                      </a14:imgEffect>
                    </a14:imgLayer>
                  </a14:imgProps>
                </a:ext>
                <a:ext uri="{28A0092B-C50C-407E-A947-70E740481C1C}">
                  <a14:useLocalDpi xmlns:a14="http://schemas.microsoft.com/office/drawing/2010/main" val="0"/>
                </a:ext>
              </a:extLst>
            </a:blip>
            <a:srcRect/>
            <a:stretch>
              <a:fillRect/>
            </a:stretch>
          </p:blipFill>
          <p:spPr bwMode="auto">
            <a:xfrm>
              <a:off x="6337" y="5962"/>
              <a:ext cx="4146" cy="4658"/>
            </a:xfrm>
            <a:prstGeom prst="rect">
              <a:avLst/>
            </a:prstGeom>
            <a:noFill/>
            <a:ln>
              <a:noFill/>
            </a:ln>
          </p:spPr>
        </p:pic>
        <p:pic>
          <p:nvPicPr>
            <p:cNvPr id="24" name="currentImg"/>
            <p:cNvPicPr>
              <a:picLocks noChangeAspect="1"/>
            </p:cNvPicPr>
            <p:nvPr>
              <p:custDataLst>
                <p:tags r:id="rId8"/>
              </p:custDataLst>
            </p:nvPr>
          </p:nvPicPr>
          <p:blipFill>
            <a:blip r:embed="rId9">
              <a:extLst>
                <a:ext uri="{28A0092B-C50C-407E-A947-70E740481C1C}">
                  <a14:useLocalDpi xmlns:a14="http://schemas.microsoft.com/office/drawing/2010/main" val="0"/>
                </a:ext>
              </a:extLst>
            </a:blip>
            <a:stretch>
              <a:fillRect/>
            </a:stretch>
          </p:blipFill>
          <p:spPr bwMode="auto">
            <a:xfrm>
              <a:off x="9929" y="5962"/>
              <a:ext cx="3800" cy="4651"/>
            </a:xfrm>
            <a:prstGeom prst="rect">
              <a:avLst/>
            </a:prstGeom>
            <a:noFill/>
            <a:ln>
              <a:noFill/>
            </a:ln>
          </p:spPr>
        </p:pic>
        <p:pic>
          <p:nvPicPr>
            <p:cNvPr id="8" name="currentImg"/>
            <p:cNvPicPr>
              <a:picLocks noChangeAspect="1"/>
            </p:cNvPicPr>
            <p:nvPr>
              <p:custDataLst>
                <p:tags r:id="rId10"/>
              </p:custDataLst>
            </p:nvPr>
          </p:nvPicPr>
          <p:blipFill>
            <a:blip r:embed="rId11" cstate="print">
              <a:alphaModFix amt="80000"/>
              <a:extLst>
                <a:ext uri="{BEBA8EAE-BF5A-486C-A8C5-ECC9F3942E4B}">
                  <a14:imgProps xmlns:a14="http://schemas.microsoft.com/office/drawing/2010/main">
                    <a14:imgLayer r:embed="rId12">
                      <a14:imgEffect>
                        <a14:backgroundRemoval t="9908" b="99472" l="10000" r="95000">
                          <a14:foregroundMark x1="17344" y1="90357" x2="77500" y2="95244"/>
                          <a14:foregroundMark x1="77500" y1="95244" x2="95156" y2="68824"/>
                          <a14:foregroundMark x1="95156" y1="68824" x2="88906" y2="63144"/>
                          <a14:foregroundMark x1="57344" y1="82959" x2="71250" y2="96301"/>
                          <a14:foregroundMark x1="53281" y1="93395" x2="62500" y2="99472"/>
                          <a14:foregroundMark x1="42031" y1="37120" x2="42031" y2="37120"/>
                          <a14:foregroundMark x1="40000" y1="35139" x2="40000" y2="35139"/>
                        </a14:backgroundRemoval>
                      </a14:imgEffect>
                    </a14:imgLayer>
                  </a14:imgProps>
                </a:ext>
                <a:ext uri="{28A0092B-C50C-407E-A947-70E740481C1C}">
                  <a14:useLocalDpi xmlns:a14="http://schemas.microsoft.com/office/drawing/2010/main" val="0"/>
                </a:ext>
              </a:extLst>
            </a:blip>
            <a:srcRect/>
            <a:stretch>
              <a:fillRect/>
            </a:stretch>
          </p:blipFill>
          <p:spPr bwMode="auto">
            <a:xfrm>
              <a:off x="12716" y="5537"/>
              <a:ext cx="4298" cy="5083"/>
            </a:xfrm>
            <a:prstGeom prst="rect">
              <a:avLst/>
            </a:prstGeom>
            <a:noFill/>
            <a:ln>
              <a:noFill/>
            </a:ln>
          </p:spPr>
        </p:pic>
      </p:grpSp>
    </p:spTree>
    <p:custDataLst>
      <p:tags r:id="rId1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3820398" y="196048"/>
            <a:ext cx="4056864"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一、新文化运动之背景</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
        <p:nvSpPr>
          <p:cNvPr id="6" name="矩形 5"/>
          <p:cNvSpPr/>
          <p:nvPr>
            <p:custDataLst>
              <p:tags r:id="rId2"/>
            </p:custDataLst>
          </p:nvPr>
        </p:nvSpPr>
        <p:spPr>
          <a:xfrm>
            <a:off x="6514696" y="3731701"/>
            <a:ext cx="3663003" cy="706755"/>
          </a:xfrm>
          <a:prstGeom prst="rect">
            <a:avLst/>
          </a:prstGeom>
        </p:spPr>
        <p:txBody>
          <a:bodyPr wrap="square">
            <a:spAutoFit/>
          </a:bodyPr>
          <a:lstStyle/>
          <a:p>
            <a:pPr algn="ctr"/>
            <a:r>
              <a:rPr lang="zh-CN" altLang="en-US" sz="2000" b="1" dirty="0">
                <a:latin typeface="黑体" panose="02010609060101010101" pitchFamily="49" charset="-122"/>
                <a:ea typeface="黑体" panose="02010609060101010101" pitchFamily="49" charset="-122"/>
                <a:cs typeface="黑体" panose="02010609060101010101" pitchFamily="49" charset="-122"/>
              </a:rPr>
              <a:t>袁世凯的特别代表部分</a:t>
            </a:r>
            <a:endParaRPr lang="en-US" altLang="zh-CN" sz="2000" b="1" dirty="0">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000" b="1" dirty="0">
                <a:latin typeface="黑体" panose="02010609060101010101" pitchFamily="49" charset="-122"/>
                <a:ea typeface="黑体" panose="02010609060101010101" pitchFamily="49" charset="-122"/>
                <a:cs typeface="黑体" panose="02010609060101010101" pitchFamily="49" charset="-122"/>
              </a:rPr>
              <a:t>接受“二十一条”</a:t>
            </a:r>
            <a:endParaRPr lang="en-US" altLang="zh-CN" sz="2000" b="1" dirty="0">
              <a:latin typeface="黑体" panose="02010609060101010101" pitchFamily="49" charset="-122"/>
              <a:ea typeface="黑体" panose="02010609060101010101" pitchFamily="49" charset="-122"/>
              <a:cs typeface="黑体" panose="02010609060101010101" pitchFamily="49" charset="-122"/>
            </a:endParaRPr>
          </a:p>
        </p:txBody>
      </p:sp>
      <p:pic>
        <p:nvPicPr>
          <p:cNvPr id="7" name="图片 6"/>
          <p:cNvPicPr>
            <a:picLocks noChangeAspect="1"/>
          </p:cNvPicPr>
          <p:nvPr>
            <p:custDataLst>
              <p:tags r:id="rId3"/>
            </p:custDataLst>
          </p:nvPr>
        </p:nvPicPr>
        <p:blipFill rotWithShape="1">
          <a:blip r:embed="rId4">
            <a:extLst>
              <a:ext uri="{28A0092B-C50C-407E-A947-70E740481C1C}">
                <a14:useLocalDpi xmlns:a14="http://schemas.microsoft.com/office/drawing/2010/main" val="0"/>
              </a:ext>
            </a:extLst>
          </a:blip>
          <a:srcRect l="1059" t="23656" r="965" b="2895"/>
          <a:stretch>
            <a:fillRect/>
          </a:stretch>
        </p:blipFill>
        <p:spPr>
          <a:xfrm>
            <a:off x="6412524" y="1572868"/>
            <a:ext cx="3765175" cy="2159279"/>
          </a:xfrm>
          <a:prstGeom prst="rect">
            <a:avLst/>
          </a:prstGeom>
        </p:spPr>
      </p:pic>
      <p:pic>
        <p:nvPicPr>
          <p:cNvPr id="8" name="图片 7"/>
          <p:cNvPicPr>
            <a:picLocks noChangeAspect="1"/>
          </p:cNvPicPr>
          <p:nvPr>
            <p:custDataLst>
              <p:tags r:id="rId5"/>
            </p:custDataLst>
          </p:nvPr>
        </p:nvPicPr>
        <p:blipFill>
          <a:blip r:embed="rId6"/>
          <a:stretch>
            <a:fillRect/>
          </a:stretch>
        </p:blipFill>
        <p:spPr>
          <a:xfrm>
            <a:off x="1301249" y="1569474"/>
            <a:ext cx="3170144" cy="2162038"/>
          </a:xfrm>
          <a:prstGeom prst="rect">
            <a:avLst/>
          </a:prstGeom>
        </p:spPr>
      </p:pic>
      <p:sp>
        <p:nvSpPr>
          <p:cNvPr id="9" name="矩形 8"/>
          <p:cNvSpPr/>
          <p:nvPr>
            <p:custDataLst>
              <p:tags r:id="rId7"/>
            </p:custDataLst>
          </p:nvPr>
        </p:nvSpPr>
        <p:spPr>
          <a:xfrm>
            <a:off x="892243" y="3718378"/>
            <a:ext cx="3988156" cy="706755"/>
          </a:xfrm>
          <a:prstGeom prst="rect">
            <a:avLst/>
          </a:prstGeom>
        </p:spPr>
        <p:txBody>
          <a:bodyPr wrap="square">
            <a:spAutoFit/>
          </a:bodyPr>
          <a:lstStyle/>
          <a:p>
            <a:pPr algn="ctr"/>
            <a:r>
              <a:rPr lang="en-US" altLang="zh-CN" sz="2000" b="1" dirty="0">
                <a:latin typeface="黑体" panose="02010609060101010101" pitchFamily="49" charset="-122"/>
                <a:ea typeface="黑体" panose="02010609060101010101" pitchFamily="49" charset="-122"/>
                <a:cs typeface="黑体" panose="02010609060101010101" pitchFamily="49" charset="-122"/>
              </a:rPr>
              <a:t>1914</a:t>
            </a:r>
            <a:r>
              <a:rPr lang="zh-CN" altLang="en-US" sz="2000" b="1" dirty="0">
                <a:latin typeface="黑体" panose="02010609060101010101" pitchFamily="49" charset="-122"/>
                <a:ea typeface="黑体" panose="02010609060101010101" pitchFamily="49" charset="-122"/>
                <a:cs typeface="黑体" panose="02010609060101010101" pitchFamily="49" charset="-122"/>
              </a:rPr>
              <a:t>年底</a:t>
            </a:r>
            <a:endParaRPr lang="en-US" altLang="zh-CN" sz="2000" b="1" dirty="0">
              <a:latin typeface="黑体" panose="02010609060101010101" pitchFamily="49" charset="-122"/>
              <a:ea typeface="黑体" panose="02010609060101010101" pitchFamily="49" charset="-122"/>
              <a:cs typeface="黑体" panose="02010609060101010101" pitchFamily="49" charset="-122"/>
            </a:endParaRPr>
          </a:p>
          <a:p>
            <a:pPr algn="ctr"/>
            <a:r>
              <a:rPr lang="zh-CN" altLang="en-US" sz="2000" b="1" dirty="0">
                <a:latin typeface="黑体" panose="02010609060101010101" pitchFamily="49" charset="-122"/>
                <a:ea typeface="黑体" panose="02010609060101010101" pitchFamily="49" charset="-122"/>
                <a:cs typeface="黑体" panose="02010609060101010101" pitchFamily="49" charset="-122"/>
              </a:rPr>
              <a:t>北洋政府在北京举行祭天活动</a:t>
            </a:r>
            <a:endParaRPr lang="en-US" altLang="zh-CN" sz="2000" b="1" dirty="0">
              <a:latin typeface="黑体" panose="02010609060101010101" pitchFamily="49" charset="-122"/>
              <a:ea typeface="黑体" panose="02010609060101010101" pitchFamily="49" charset="-122"/>
              <a:cs typeface="黑体" panose="02010609060101010101" pitchFamily="49" charset="-122"/>
            </a:endParaRPr>
          </a:p>
        </p:txBody>
      </p:sp>
      <p:sp>
        <p:nvSpPr>
          <p:cNvPr id="34" name="文本框 33"/>
          <p:cNvSpPr txBox="1"/>
          <p:nvPr>
            <p:custDataLst>
              <p:tags r:id="rId8"/>
            </p:custDataLst>
          </p:nvPr>
        </p:nvSpPr>
        <p:spPr>
          <a:xfrm>
            <a:off x="892243" y="4463574"/>
            <a:ext cx="10279227" cy="1814830"/>
          </a:xfrm>
          <a:prstGeom prst="rect">
            <a:avLst/>
          </a:prstGeom>
          <a:noFill/>
        </p:spPr>
        <p:txBody>
          <a:bodyPr wrap="square" rtlCol="0">
            <a:spAutoFit/>
          </a:bodyPr>
          <a:lstStyle/>
          <a:p>
            <a:pPr algn="just"/>
            <a:r>
              <a:rPr lang="zh-CN" altLang="en-US" sz="2800" dirty="0">
                <a:latin typeface="黑体" panose="02010609060101010101" pitchFamily="49" charset="-122"/>
                <a:ea typeface="黑体" panose="02010609060101010101" pitchFamily="49" charset="-122"/>
                <a:cs typeface="华文楷体" panose="02010600040101010101" pitchFamily="2" charset="-122"/>
              </a:rPr>
              <a:t>    </a:t>
            </a:r>
            <a:r>
              <a:rPr lang="zh-CN" altLang="en-US" sz="2800" dirty="0" smtClean="0">
                <a:latin typeface="黑体" panose="02010609060101010101" pitchFamily="49" charset="-122"/>
                <a:ea typeface="黑体" panose="02010609060101010101" pitchFamily="49" charset="-122"/>
                <a:cs typeface="方正仿宋_GB2312" panose="02000000000000000000" charset="-122"/>
              </a:rPr>
              <a:t>袁世凯</a:t>
            </a:r>
            <a:r>
              <a:rPr lang="zh-CN" altLang="en-US" sz="2800" dirty="0">
                <a:latin typeface="黑体" panose="02010609060101010101" pitchFamily="49" charset="-122"/>
                <a:ea typeface="黑体" panose="02010609060101010101" pitchFamily="49" charset="-122"/>
                <a:cs typeface="方正仿宋_GB2312" panose="02000000000000000000" charset="-122"/>
              </a:rPr>
              <a:t>政府公然下</a:t>
            </a:r>
            <a:r>
              <a:rPr lang="zh-CN" altLang="en-US" sz="2800" dirty="0">
                <a:solidFill>
                  <a:srgbClr val="FF0000"/>
                </a:solidFill>
                <a:latin typeface="黑体" panose="02010609060101010101" pitchFamily="49" charset="-122"/>
                <a:ea typeface="黑体" panose="02010609060101010101" pitchFamily="49" charset="-122"/>
                <a:cs typeface="方正仿宋_GB2312" panose="02000000000000000000" charset="-122"/>
              </a:rPr>
              <a:t>令尊孔读经，倡导复古</a:t>
            </a:r>
            <a:r>
              <a:rPr lang="en-US" altLang="zh-CN" sz="2800" dirty="0">
                <a:latin typeface="黑体" panose="02010609060101010101" pitchFamily="49" charset="-122"/>
                <a:ea typeface="黑体" panose="02010609060101010101" pitchFamily="49" charset="-122"/>
                <a:cs typeface="方正仿宋_GB2312" panose="02000000000000000000" charset="-122"/>
              </a:rPr>
              <a:t>……</a:t>
            </a:r>
            <a:r>
              <a:rPr lang="zh-CN" altLang="en-US" sz="2800" dirty="0">
                <a:latin typeface="黑体" panose="02010609060101010101" pitchFamily="49" charset="-122"/>
                <a:ea typeface="黑体" panose="02010609060101010101" pitchFamily="49" charset="-122"/>
                <a:cs typeface="方正仿宋_GB2312" panose="02000000000000000000" charset="-122"/>
              </a:rPr>
              <a:t>尊孔复古</a:t>
            </a:r>
            <a:r>
              <a:rPr lang="zh-CN" altLang="en-US" sz="2800" dirty="0">
                <a:solidFill>
                  <a:srgbClr val="FF0000"/>
                </a:solidFill>
                <a:latin typeface="黑体" panose="02010609060101010101" pitchFamily="49" charset="-122"/>
                <a:ea typeface="黑体" panose="02010609060101010101" pitchFamily="49" charset="-122"/>
                <a:cs typeface="方正仿宋_GB2312" panose="02000000000000000000" charset="-122"/>
              </a:rPr>
              <a:t>逆流</a:t>
            </a:r>
            <a:r>
              <a:rPr lang="zh-CN" altLang="en-US" sz="2800" dirty="0">
                <a:latin typeface="黑体" panose="02010609060101010101" pitchFamily="49" charset="-122"/>
                <a:ea typeface="黑体" panose="02010609060101010101" pitchFamily="49" charset="-122"/>
                <a:cs typeface="方正仿宋_GB2312" panose="02000000000000000000" charset="-122"/>
              </a:rPr>
              <a:t>的猖獗，带动了封建沉渣泛起，各种迎神拜佛、鬼怪迷信之风复炽。到</a:t>
            </a:r>
            <a:r>
              <a:rPr lang="en-US" altLang="zh-CN" sz="2800" dirty="0">
                <a:latin typeface="黑体" panose="02010609060101010101" pitchFamily="49" charset="-122"/>
                <a:ea typeface="黑体" panose="02010609060101010101" pitchFamily="49" charset="-122"/>
                <a:cs typeface="方正仿宋_GB2312" panose="02000000000000000000" charset="-122"/>
              </a:rPr>
              <a:t>1915</a:t>
            </a:r>
            <a:r>
              <a:rPr lang="zh-CN" altLang="en-US" sz="2800" dirty="0">
                <a:latin typeface="黑体" panose="02010609060101010101" pitchFamily="49" charset="-122"/>
                <a:ea typeface="黑体" panose="02010609060101010101" pitchFamily="49" charset="-122"/>
                <a:cs typeface="方正仿宋_GB2312" panose="02000000000000000000" charset="-122"/>
              </a:rPr>
              <a:t>年前后，中国的</a:t>
            </a:r>
            <a:r>
              <a:rPr lang="zh-CN" altLang="en-US" sz="2800" dirty="0">
                <a:solidFill>
                  <a:srgbClr val="FF0000"/>
                </a:solidFill>
                <a:latin typeface="黑体" panose="02010609060101010101" pitchFamily="49" charset="-122"/>
                <a:ea typeface="黑体" panose="02010609060101010101" pitchFamily="49" charset="-122"/>
                <a:cs typeface="方正仿宋_GB2312" panose="02000000000000000000" charset="-122"/>
              </a:rPr>
              <a:t>思想文化界已被闹得一片乌烟瘴气</a:t>
            </a:r>
            <a:r>
              <a:rPr lang="zh-CN" altLang="en-US" sz="2800" dirty="0">
                <a:latin typeface="黑体" panose="02010609060101010101" pitchFamily="49" charset="-122"/>
                <a:ea typeface="黑体" panose="02010609060101010101" pitchFamily="49" charset="-122"/>
                <a:cs typeface="方正仿宋_GB2312" panose="02000000000000000000" charset="-122"/>
              </a:rPr>
              <a:t>。</a:t>
            </a:r>
            <a:endParaRPr lang="zh-CN" altLang="en-US" sz="2800" dirty="0">
              <a:latin typeface="黑体" panose="02010609060101010101" pitchFamily="49" charset="-122"/>
              <a:ea typeface="黑体" panose="02010609060101010101" pitchFamily="49" charset="-122"/>
              <a:cs typeface="方正仿宋_GB2312" panose="02000000000000000000" charset="-122"/>
            </a:endParaRPr>
          </a:p>
          <a:p>
            <a:pPr algn="r"/>
            <a:r>
              <a:rPr lang="en-US" altLang="zh-CN" sz="2800" dirty="0">
                <a:latin typeface="黑体" panose="02010609060101010101" pitchFamily="49" charset="-122"/>
                <a:ea typeface="黑体" panose="02010609060101010101" pitchFamily="49" charset="-122"/>
                <a:cs typeface="方正仿宋_GB2312" panose="02000000000000000000" charset="-122"/>
              </a:rPr>
              <a:t>——</a:t>
            </a:r>
            <a:r>
              <a:rPr lang="zh-CN" altLang="en-US" sz="2800" dirty="0">
                <a:latin typeface="黑体" panose="02010609060101010101" pitchFamily="49" charset="-122"/>
                <a:ea typeface="黑体" panose="02010609060101010101" pitchFamily="49" charset="-122"/>
                <a:cs typeface="方正仿宋_GB2312" panose="02000000000000000000" charset="-122"/>
              </a:rPr>
              <a:t>郑师渠主编</a:t>
            </a:r>
            <a:r>
              <a:rPr lang="en-US" altLang="zh-CN" sz="2800" dirty="0">
                <a:latin typeface="黑体" panose="02010609060101010101" pitchFamily="49" charset="-122"/>
                <a:ea typeface="黑体" panose="02010609060101010101" pitchFamily="49" charset="-122"/>
                <a:cs typeface="方正仿宋_GB2312" panose="02000000000000000000" charset="-122"/>
              </a:rPr>
              <a:t>《</a:t>
            </a:r>
            <a:r>
              <a:rPr lang="zh-CN" altLang="en-US" sz="2800" dirty="0">
                <a:latin typeface="黑体" panose="02010609060101010101" pitchFamily="49" charset="-122"/>
                <a:ea typeface="黑体" panose="02010609060101010101" pitchFamily="49" charset="-122"/>
                <a:cs typeface="方正仿宋_GB2312" panose="02000000000000000000" charset="-122"/>
              </a:rPr>
              <a:t>中国近代史</a:t>
            </a:r>
            <a:r>
              <a:rPr lang="en-US" altLang="zh-CN" sz="2800" dirty="0">
                <a:latin typeface="黑体" panose="02010609060101010101" pitchFamily="49" charset="-122"/>
                <a:ea typeface="黑体" panose="02010609060101010101" pitchFamily="49" charset="-122"/>
                <a:cs typeface="方正仿宋_GB2312" panose="02000000000000000000" charset="-122"/>
              </a:rPr>
              <a:t>》</a:t>
            </a:r>
            <a:endParaRPr lang="zh-CN" altLang="en-US" sz="2800" dirty="0">
              <a:latin typeface="黑体" panose="02010609060101010101" pitchFamily="49" charset="-122"/>
              <a:ea typeface="黑体" panose="02010609060101010101" pitchFamily="49" charset="-122"/>
              <a:cs typeface="方正仿宋_GB2312" panose="02000000000000000000" charset="-122"/>
            </a:endParaRPr>
          </a:p>
        </p:txBody>
      </p:sp>
      <p:sp>
        <p:nvSpPr>
          <p:cNvPr id="4" name="文本框 3"/>
          <p:cNvSpPr txBox="1"/>
          <p:nvPr/>
        </p:nvSpPr>
        <p:spPr>
          <a:xfrm>
            <a:off x="1301249" y="967804"/>
            <a:ext cx="7248525" cy="521970"/>
          </a:xfrm>
          <a:prstGeom prst="rect">
            <a:avLst/>
          </a:prstGeom>
          <a:noFill/>
        </p:spPr>
        <p:txBody>
          <a:bodyPr wrap="square" rtlCol="0">
            <a:spAutoFit/>
          </a:bodyPr>
          <a:lstStyle/>
          <a:p>
            <a:pPr marL="342900" indent="-342900">
              <a:buFont typeface="+mj-lt"/>
              <a:buAutoNum type="arabicPeriod"/>
            </a:pPr>
            <a:r>
              <a:rPr lang="zh-CN" altLang="en-US" sz="2800" b="1" dirty="0">
                <a:latin typeface="黑体" panose="02010609060101010101" pitchFamily="49" charset="-122"/>
                <a:ea typeface="黑体" panose="02010609060101010101" pitchFamily="49" charset="-122"/>
                <a:sym typeface="+mn-ea"/>
              </a:rPr>
              <a:t>政治上：袁世凯专制独裁，思想文化混乱</a:t>
            </a:r>
            <a:endParaRPr lang="zh-CN" altLang="en-US" sz="2800" b="1" dirty="0">
              <a:latin typeface="黑体" panose="02010609060101010101" pitchFamily="49" charset="-122"/>
              <a:ea typeface="黑体" panose="02010609060101010101" pitchFamily="49" charset="-122"/>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3"/>
          <p:cNvGraphicFramePr>
            <a:graphicFrameLocks noChangeAspect="1"/>
          </p:cNvGraphicFramePr>
          <p:nvPr>
            <p:custDataLst>
              <p:tags r:id="rId1"/>
            </p:custDataLst>
          </p:nvPr>
        </p:nvGraphicFramePr>
        <p:xfrm>
          <a:off x="5129064" y="2275211"/>
          <a:ext cx="6693535" cy="3646805"/>
        </p:xfrm>
        <a:graphic>
          <a:graphicData uri="http://schemas.openxmlformats.org/presentationml/2006/ole">
            <mc:AlternateContent xmlns:mc="http://schemas.openxmlformats.org/markup-compatibility/2006">
              <mc:Choice xmlns:v="urn:schemas-microsoft-com:vml" Requires="v">
                <p:oleObj spid="_x0000_s1032" name="" r:id="rId2" imgW="8662670" imgH="3715385" progId="MSGraph.Chart.8">
                  <p:embed/>
                </p:oleObj>
              </mc:Choice>
              <mc:Fallback>
                <p:oleObj name="" r:id="rId2" imgW="8662670" imgH="3715385" progId="MSGraph.Chart.8">
                  <p:embed/>
                  <p:pic>
                    <p:nvPicPr>
                      <p:cNvPr id="0" name="Object 3"/>
                      <p:cNvPicPr/>
                      <p:nvPr/>
                    </p:nvPicPr>
                    <p:blipFill>
                      <a:blip r:embed="rId3"/>
                      <a:stretch>
                        <a:fillRect/>
                      </a:stretch>
                    </p:blipFill>
                    <p:spPr>
                      <a:xfrm>
                        <a:off x="5129064" y="2275211"/>
                        <a:ext cx="6693535" cy="3646805"/>
                      </a:xfrm>
                      <a:prstGeom prst="rect">
                        <a:avLst/>
                      </a:prstGeom>
                      <a:noFill/>
                    </p:spPr>
                  </p:pic>
                </p:oleObj>
              </mc:Fallback>
            </mc:AlternateContent>
          </a:graphicData>
        </a:graphic>
      </p:graphicFrame>
      <p:sp>
        <p:nvSpPr>
          <p:cNvPr id="5" name="文本框 4"/>
          <p:cNvSpPr txBox="1"/>
          <p:nvPr/>
        </p:nvSpPr>
        <p:spPr>
          <a:xfrm>
            <a:off x="608528" y="2191321"/>
            <a:ext cx="4765675" cy="3538220"/>
          </a:xfrm>
          <a:prstGeom prst="rect">
            <a:avLst/>
          </a:prstGeom>
          <a:noFill/>
        </p:spPr>
        <p:txBody>
          <a:bodyPr wrap="square" rtlCol="0" anchor="t">
            <a:spAutoFit/>
          </a:bodyPr>
          <a:lstStyle/>
          <a:p>
            <a:pPr algn="just"/>
            <a:r>
              <a:rPr lang="zh-CN" altLang="en-US" sz="2400" dirty="0">
                <a:latin typeface="黑体" panose="02010609060101010101" pitchFamily="49" charset="-122"/>
                <a:ea typeface="黑体" panose="02010609060101010101" pitchFamily="49" charset="-122"/>
                <a:sym typeface="+mn-ea"/>
              </a:rPr>
              <a:t>     </a:t>
            </a:r>
            <a:r>
              <a:rPr lang="zh-CN" altLang="en-US" sz="2800" dirty="0" smtClean="0">
                <a:solidFill>
                  <a:srgbClr val="FF0000"/>
                </a:solidFill>
                <a:latin typeface="黑体" panose="02010609060101010101" pitchFamily="49" charset="-122"/>
                <a:ea typeface="黑体" panose="02010609060101010101" pitchFamily="49" charset="-122"/>
                <a:sym typeface="+mn-ea"/>
              </a:rPr>
              <a:t>第一次世界大战</a:t>
            </a:r>
            <a:r>
              <a:rPr lang="zh-CN" altLang="en-US" sz="2800" dirty="0">
                <a:solidFill>
                  <a:srgbClr val="FF0000"/>
                </a:solidFill>
                <a:latin typeface="黑体" panose="02010609060101010101" pitchFamily="49" charset="-122"/>
                <a:ea typeface="黑体" panose="02010609060101010101" pitchFamily="49" charset="-122"/>
                <a:sym typeface="+mn-ea"/>
              </a:rPr>
              <a:t>期间</a:t>
            </a:r>
            <a:r>
              <a:rPr lang="zh-CN" altLang="en-US" sz="2800" dirty="0">
                <a:latin typeface="黑体" panose="02010609060101010101" pitchFamily="49" charset="-122"/>
                <a:ea typeface="黑体" panose="02010609060101010101" pitchFamily="49" charset="-122"/>
                <a:sym typeface="+mn-ea"/>
              </a:rPr>
              <a:t>，西方列强忙于欧洲战事，暂时放松了对中国的经济侵略，</a:t>
            </a:r>
            <a:r>
              <a:rPr lang="zh-CN" altLang="en-US" sz="2800" dirty="0">
                <a:solidFill>
                  <a:srgbClr val="FF0000"/>
                </a:solidFill>
                <a:latin typeface="黑体" panose="02010609060101010101" pitchFamily="49" charset="-122"/>
                <a:ea typeface="黑体" panose="02010609060101010101" pitchFamily="49" charset="-122"/>
                <a:sym typeface="+mn-ea"/>
              </a:rPr>
              <a:t>中国民族工业</a:t>
            </a:r>
            <a:r>
              <a:rPr lang="zh-CN" altLang="en-US" sz="2800" dirty="0">
                <a:latin typeface="黑体" panose="02010609060101010101" pitchFamily="49" charset="-122"/>
                <a:ea typeface="黑体" panose="02010609060101010101" pitchFamily="49" charset="-122"/>
                <a:sym typeface="+mn-ea"/>
              </a:rPr>
              <a:t>获得了</a:t>
            </a:r>
            <a:r>
              <a:rPr lang="zh-CN" altLang="en-US" sz="2800" dirty="0">
                <a:solidFill>
                  <a:srgbClr val="FF0000"/>
                </a:solidFill>
                <a:latin typeface="黑体" panose="02010609060101010101" pitchFamily="49" charset="-122"/>
                <a:ea typeface="黑体" panose="02010609060101010101" pitchFamily="49" charset="-122"/>
                <a:sym typeface="+mn-ea"/>
              </a:rPr>
              <a:t>迅速发展</a:t>
            </a:r>
            <a:r>
              <a:rPr lang="zh-CN" altLang="en-US" sz="2800" dirty="0">
                <a:latin typeface="黑体" panose="02010609060101010101" pitchFamily="49" charset="-122"/>
                <a:ea typeface="黑体" panose="02010609060101010101" pitchFamily="49" charset="-122"/>
                <a:sym typeface="+mn-ea"/>
              </a:rPr>
              <a:t>的良机，出现了“</a:t>
            </a:r>
            <a:r>
              <a:rPr lang="zh-CN" altLang="en-US" sz="2800" dirty="0">
                <a:solidFill>
                  <a:srgbClr val="FF0000"/>
                </a:solidFill>
                <a:latin typeface="黑体" panose="02010609060101010101" pitchFamily="49" charset="-122"/>
                <a:ea typeface="黑体" panose="02010609060101010101" pitchFamily="49" charset="-122"/>
                <a:sym typeface="+mn-ea"/>
              </a:rPr>
              <a:t>短暂的春天</a:t>
            </a:r>
            <a:r>
              <a:rPr lang="zh-CN" altLang="en-US" sz="2800" dirty="0">
                <a:latin typeface="黑体" panose="02010609060101010101" pitchFamily="49" charset="-122"/>
                <a:ea typeface="黑体" panose="02010609060101010101" pitchFamily="49" charset="-122"/>
                <a:sym typeface="+mn-ea"/>
              </a:rPr>
              <a:t>”。其中发展最快的是面粉业和纺织业。</a:t>
            </a:r>
            <a:endParaRPr lang="en-US" altLang="zh-CN" sz="2800" dirty="0">
              <a:latin typeface="黑体" panose="02010609060101010101" pitchFamily="49" charset="-122"/>
              <a:ea typeface="黑体" panose="02010609060101010101" pitchFamily="49" charset="-122"/>
            </a:endParaRPr>
          </a:p>
          <a:p>
            <a:pPr algn="just"/>
            <a:r>
              <a:rPr lang="en-US" altLang="zh-CN" sz="2800" dirty="0">
                <a:latin typeface="黑体" panose="02010609060101010101" pitchFamily="49" charset="-122"/>
                <a:ea typeface="黑体" panose="02010609060101010101" pitchFamily="49" charset="-122"/>
                <a:sym typeface="+mn-ea"/>
              </a:rPr>
              <a:t>  —</a:t>
            </a:r>
            <a:r>
              <a:rPr lang="zh-CN" altLang="en-US" sz="2800" dirty="0">
                <a:latin typeface="黑体" panose="02010609060101010101" pitchFamily="49" charset="-122"/>
                <a:ea typeface="黑体" panose="02010609060101010101" pitchFamily="49" charset="-122"/>
                <a:sym typeface="+mn-ea"/>
              </a:rPr>
              <a:t>人教部编版</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中国历史</a:t>
            </a:r>
            <a:r>
              <a:rPr lang="en-US" altLang="zh-CN" sz="2800" dirty="0">
                <a:latin typeface="黑体" panose="02010609060101010101" pitchFamily="49" charset="-122"/>
                <a:ea typeface="黑体" panose="02010609060101010101" pitchFamily="49" charset="-122"/>
                <a:sym typeface="+mn-ea"/>
              </a:rPr>
              <a:t>》</a:t>
            </a:r>
            <a:endParaRPr lang="en-US" altLang="zh-CN" sz="2800" dirty="0">
              <a:latin typeface="黑体" panose="02010609060101010101" pitchFamily="49" charset="-122"/>
              <a:ea typeface="黑体" panose="02010609060101010101" pitchFamily="49" charset="-122"/>
              <a:sym typeface="+mn-ea"/>
            </a:endParaRPr>
          </a:p>
        </p:txBody>
      </p:sp>
      <p:sp>
        <p:nvSpPr>
          <p:cNvPr id="6" name="文本框 5"/>
          <p:cNvSpPr txBox="1"/>
          <p:nvPr>
            <p:custDataLst>
              <p:tags r:id="rId4"/>
            </p:custDataLst>
          </p:nvPr>
        </p:nvSpPr>
        <p:spPr>
          <a:xfrm>
            <a:off x="608528" y="1150910"/>
            <a:ext cx="11360785" cy="953135"/>
          </a:xfrm>
          <a:prstGeom prst="rect">
            <a:avLst/>
          </a:prstGeom>
          <a:noFill/>
        </p:spPr>
        <p:txBody>
          <a:bodyPr wrap="square" rtlCol="0">
            <a:spAutoFit/>
          </a:bodyPr>
          <a:lstStyle/>
          <a:p>
            <a:pPr indent="0">
              <a:buFont typeface="+mj-lt"/>
              <a:buNone/>
            </a:pPr>
            <a:r>
              <a:rPr lang="en-US" altLang="zh-CN" sz="2800" b="1" dirty="0">
                <a:latin typeface="黑体" panose="02010609060101010101" pitchFamily="49" charset="-122"/>
                <a:ea typeface="黑体" panose="02010609060101010101" pitchFamily="49" charset="-122"/>
                <a:cs typeface="方正仿宋_GB2312" panose="02000000000000000000" charset="-122"/>
                <a:sym typeface="+mn-ea"/>
              </a:rPr>
              <a:t>2.</a:t>
            </a:r>
            <a:r>
              <a:rPr lang="zh-CN" altLang="en-US" sz="2800" b="1" dirty="0">
                <a:latin typeface="黑体" panose="02010609060101010101" pitchFamily="49" charset="-122"/>
                <a:ea typeface="黑体" panose="02010609060101010101" pitchFamily="49" charset="-122"/>
                <a:cs typeface="方正仿宋_GB2312" panose="02000000000000000000" charset="-122"/>
                <a:sym typeface="+mn-ea"/>
              </a:rPr>
              <a:t>经济上：</a:t>
            </a:r>
            <a:r>
              <a:rPr lang="zh-CN" altLang="en-US" sz="2800" b="1" dirty="0">
                <a:solidFill>
                  <a:srgbClr val="FF0000"/>
                </a:solidFill>
                <a:latin typeface="黑体" panose="02010609060101010101" pitchFamily="49" charset="-122"/>
                <a:ea typeface="黑体" panose="02010609060101010101" pitchFamily="49" charset="-122"/>
                <a:cs typeface="方正仿宋_GB2312" panose="02000000000000000000" charset="-122"/>
                <a:sym typeface="+mn-ea"/>
              </a:rPr>
              <a:t>中国民族资本主义</a:t>
            </a:r>
            <a:r>
              <a:rPr lang="zh-CN" altLang="en-US" sz="2800" b="1" dirty="0">
                <a:latin typeface="黑体" panose="02010609060101010101" pitchFamily="49" charset="-122"/>
                <a:ea typeface="黑体" panose="02010609060101010101" pitchFamily="49" charset="-122"/>
                <a:cs typeface="方正仿宋_GB2312" panose="02000000000000000000" charset="-122"/>
                <a:sym typeface="+mn-ea"/>
              </a:rPr>
              <a:t>进一步发展，民族资产阶级力量壮大</a:t>
            </a:r>
            <a:endParaRPr lang="zh-CN" altLang="en-US" sz="2800" b="1" dirty="0">
              <a:latin typeface="黑体" panose="02010609060101010101" pitchFamily="49" charset="-122"/>
              <a:ea typeface="黑体" panose="02010609060101010101" pitchFamily="49" charset="-122"/>
              <a:cs typeface="方正仿宋_GB2312" panose="02000000000000000000" charset="-122"/>
              <a:sym typeface="+mn-ea"/>
            </a:endParaRPr>
          </a:p>
          <a:p>
            <a:pPr indent="0">
              <a:buFont typeface="+mj-lt"/>
              <a:buNone/>
            </a:pPr>
            <a:r>
              <a:rPr lang="zh-CN" altLang="en-US" sz="2800" b="1" dirty="0">
                <a:latin typeface="黑体" panose="02010609060101010101" pitchFamily="49" charset="-122"/>
                <a:ea typeface="黑体" panose="02010609060101010101" pitchFamily="49" charset="-122"/>
                <a:cs typeface="方正仿宋_GB2312" panose="02000000000000000000" charset="-122"/>
                <a:sym typeface="+mn-ea"/>
              </a:rPr>
              <a:t> </a:t>
            </a:r>
            <a:r>
              <a:rPr lang="en-US" altLang="zh-CN" sz="2800" b="1" dirty="0">
                <a:latin typeface="黑体" panose="02010609060101010101" pitchFamily="49" charset="-122"/>
                <a:ea typeface="黑体" panose="02010609060101010101" pitchFamily="49" charset="-122"/>
                <a:cs typeface="方正仿宋_GB2312" panose="02000000000000000000" charset="-122"/>
                <a:sym typeface="+mn-ea"/>
              </a:rPr>
              <a:t>          </a:t>
            </a:r>
            <a:r>
              <a:rPr lang="zh-CN" altLang="en-US" sz="2800" b="1" dirty="0">
                <a:latin typeface="黑体" panose="02010609060101010101" pitchFamily="49" charset="-122"/>
                <a:ea typeface="黑体" panose="02010609060101010101" pitchFamily="49" charset="-122"/>
                <a:cs typeface="方正仿宋_GB2312" panose="02000000000000000000" charset="-122"/>
                <a:sym typeface="+mn-ea"/>
              </a:rPr>
              <a:t>（根本原因）</a:t>
            </a:r>
            <a:endParaRPr lang="zh-CN" altLang="en-US" sz="2800" b="1" dirty="0">
              <a:latin typeface="黑体" panose="02010609060101010101" pitchFamily="49" charset="-122"/>
              <a:ea typeface="黑体" panose="02010609060101010101" pitchFamily="49" charset="-122"/>
              <a:cs typeface="方正仿宋_GB2312" panose="02000000000000000000" charset="-122"/>
              <a:sym typeface="+mn-ea"/>
            </a:endParaRPr>
          </a:p>
        </p:txBody>
      </p:sp>
      <p:sp>
        <p:nvSpPr>
          <p:cNvPr id="7" name="文本框 13"/>
          <p:cNvSpPr txBox="1"/>
          <p:nvPr>
            <p:custDataLst>
              <p:tags r:id="rId5"/>
            </p:custDataLst>
          </p:nvPr>
        </p:nvSpPr>
        <p:spPr>
          <a:xfrm>
            <a:off x="3820398" y="196048"/>
            <a:ext cx="4056864"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一、新文化运动之背景</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3784599" y="2809981"/>
            <a:ext cx="7753985" cy="2676525"/>
          </a:xfrm>
          <a:prstGeom prst="rect">
            <a:avLst/>
          </a:prstGeom>
          <a:noFill/>
          <a:ln>
            <a:solidFill>
              <a:schemeClr val="tx1"/>
            </a:solidFill>
            <a:prstDash val="sysDash"/>
          </a:ln>
        </p:spPr>
        <p:txBody>
          <a:bodyPr wrap="square" rtlCol="0" anchor="t">
            <a:spAutoFit/>
          </a:bodyPr>
          <a:lstStyle/>
          <a:p>
            <a:pPr defTabSz="914400" fontAlgn="auto">
              <a:spcAft>
                <a:spcPts val="0"/>
              </a:spcAft>
            </a:pPr>
            <a:r>
              <a:rPr lang="zh-CN" altLang="en-US" sz="2800" dirty="0">
                <a:solidFill>
                  <a:prstClr val="black"/>
                </a:solidFill>
                <a:latin typeface="黑体" panose="02010609060101010101" pitchFamily="49" charset="-122"/>
                <a:ea typeface="黑体" panose="02010609060101010101" pitchFamily="49" charset="-122"/>
                <a:cs typeface="华文仿宋" panose="02010600040101010101" charset="-122"/>
                <a:sym typeface="+mn-ea"/>
              </a:rPr>
              <a:t> </a:t>
            </a:r>
            <a:r>
              <a:rPr lang="zh-CN" altLang="en-US" sz="2800" dirty="0" smtClean="0">
                <a:solidFill>
                  <a:prstClr val="black"/>
                </a:solidFill>
                <a:latin typeface="黑体" panose="02010609060101010101" pitchFamily="49" charset="-122"/>
                <a:ea typeface="黑体" panose="02010609060101010101" pitchFamily="49" charset="-122"/>
                <a:cs typeface="华文仿宋" panose="02010600040101010101" charset="-122"/>
                <a:sym typeface="+mn-ea"/>
              </a:rPr>
              <a:t>   </a:t>
            </a:r>
            <a:r>
              <a:rPr lang="zh-CN" altLang="en-US" sz="2800" dirty="0" smtClean="0">
                <a:solidFill>
                  <a:prstClr val="black"/>
                </a:solidFill>
                <a:latin typeface="黑体" panose="02010609060101010101" pitchFamily="49" charset="-122"/>
                <a:ea typeface="黑体" panose="02010609060101010101" pitchFamily="49" charset="-122"/>
                <a:cs typeface="华文仿宋" panose="02010600040101010101" charset="-122"/>
                <a:sym typeface="+mn-ea"/>
              </a:rPr>
              <a:t>辛亥革命</a:t>
            </a:r>
            <a:r>
              <a:rPr lang="zh-CN" altLang="en-US" sz="2800" dirty="0">
                <a:solidFill>
                  <a:prstClr val="black"/>
                </a:solidFill>
                <a:latin typeface="黑体" panose="02010609060101010101" pitchFamily="49" charset="-122"/>
                <a:ea typeface="黑体" panose="02010609060101010101" pitchFamily="49" charset="-122"/>
                <a:cs typeface="华文仿宋" panose="02010600040101010101" charset="-122"/>
                <a:sym typeface="+mn-ea"/>
              </a:rPr>
              <a:t>以后，袁世凯复辟帝制，使中国先进的知识分子认识到我们中国多数国民口里虽然不反对共和，</a:t>
            </a:r>
            <a:r>
              <a:rPr lang="zh-CN" altLang="en-US" sz="2800" dirty="0">
                <a:solidFill>
                  <a:srgbClr val="FF0000"/>
                </a:solidFill>
                <a:latin typeface="黑体" panose="02010609060101010101" pitchFamily="49" charset="-122"/>
                <a:ea typeface="黑体" panose="02010609060101010101" pitchFamily="49" charset="-122"/>
                <a:cs typeface="华文仿宋" panose="02010600040101010101" charset="-122"/>
                <a:sym typeface="+mn-ea"/>
              </a:rPr>
              <a:t>脑子里实在是装满了帝制时代的旧思想</a:t>
            </a:r>
            <a:r>
              <a:rPr lang="zh-CN" altLang="en-US" sz="2800" dirty="0">
                <a:solidFill>
                  <a:prstClr val="black"/>
                </a:solidFill>
                <a:latin typeface="黑体" panose="02010609060101010101" pitchFamily="49" charset="-122"/>
                <a:ea typeface="黑体" panose="02010609060101010101" pitchFamily="49" charset="-122"/>
                <a:cs typeface="华文仿宋" panose="02010600040101010101" charset="-122"/>
                <a:sym typeface="+mn-ea"/>
              </a:rPr>
              <a:t>，如今要巩固，非先</a:t>
            </a:r>
            <a:r>
              <a:rPr lang="zh-CN" altLang="en-US" sz="2800" dirty="0">
                <a:solidFill>
                  <a:srgbClr val="FF0000"/>
                </a:solidFill>
                <a:latin typeface="黑体" panose="02010609060101010101" pitchFamily="49" charset="-122"/>
                <a:ea typeface="黑体" panose="02010609060101010101" pitchFamily="49" charset="-122"/>
                <a:cs typeface="华文仿宋" panose="02010600040101010101" charset="-122"/>
                <a:sym typeface="+mn-ea"/>
              </a:rPr>
              <a:t>将国民脑子里所有反对共和的旧思想</a:t>
            </a:r>
            <a:r>
              <a:rPr lang="zh-CN" altLang="en-US" sz="2800" dirty="0">
                <a:solidFill>
                  <a:prstClr val="black"/>
                </a:solidFill>
                <a:latin typeface="黑体" panose="02010609060101010101" pitchFamily="49" charset="-122"/>
                <a:ea typeface="黑体" panose="02010609060101010101" pitchFamily="49" charset="-122"/>
                <a:cs typeface="华文仿宋" panose="02010600040101010101" charset="-122"/>
                <a:sym typeface="+mn-ea"/>
              </a:rPr>
              <a:t>，</a:t>
            </a:r>
            <a:r>
              <a:rPr lang="zh-CN" altLang="en-US" sz="2800" dirty="0">
                <a:solidFill>
                  <a:srgbClr val="FF0000"/>
                </a:solidFill>
                <a:latin typeface="黑体" panose="02010609060101010101" pitchFamily="49" charset="-122"/>
                <a:ea typeface="黑体" panose="02010609060101010101" pitchFamily="49" charset="-122"/>
                <a:cs typeface="华文仿宋" panose="02010600040101010101" charset="-122"/>
                <a:sym typeface="+mn-ea"/>
              </a:rPr>
              <a:t>一一洗刷干净</a:t>
            </a:r>
            <a:r>
              <a:rPr lang="zh-CN" altLang="en-US" sz="2800" dirty="0">
                <a:solidFill>
                  <a:prstClr val="black"/>
                </a:solidFill>
                <a:latin typeface="黑体" panose="02010609060101010101" pitchFamily="49" charset="-122"/>
                <a:ea typeface="黑体" panose="02010609060101010101" pitchFamily="49" charset="-122"/>
                <a:cs typeface="华文仿宋" panose="02010600040101010101" charset="-122"/>
                <a:sym typeface="+mn-ea"/>
              </a:rPr>
              <a:t>不可</a:t>
            </a:r>
            <a:r>
              <a:rPr lang="zh-CN" altLang="en-US" sz="2800" dirty="0" smtClean="0">
                <a:solidFill>
                  <a:prstClr val="black"/>
                </a:solidFill>
                <a:latin typeface="黑体" panose="02010609060101010101" pitchFamily="49" charset="-122"/>
                <a:ea typeface="黑体" panose="02010609060101010101" pitchFamily="49" charset="-122"/>
                <a:cs typeface="华文仿宋" panose="02010600040101010101" charset="-122"/>
                <a:sym typeface="+mn-ea"/>
              </a:rPr>
              <a:t>。</a:t>
            </a:r>
            <a:endParaRPr lang="en-US" altLang="zh-CN" sz="2800" dirty="0">
              <a:solidFill>
                <a:prstClr val="black"/>
              </a:solidFill>
              <a:latin typeface="黑体" panose="02010609060101010101" pitchFamily="49" charset="-122"/>
              <a:ea typeface="黑体" panose="02010609060101010101" pitchFamily="49" charset="-122"/>
              <a:cs typeface="华文仿宋" panose="02010600040101010101" charset="-122"/>
              <a:sym typeface="+mn-ea"/>
            </a:endParaRPr>
          </a:p>
          <a:p>
            <a:pPr indent="457200" algn="r" defTabSz="914400" fontAlgn="auto">
              <a:spcAft>
                <a:spcPts val="0"/>
              </a:spcAft>
            </a:pPr>
            <a:r>
              <a:rPr lang="en-US" altLang="zh-CN" sz="2800" dirty="0">
                <a:solidFill>
                  <a:prstClr val="black"/>
                </a:solidFill>
                <a:latin typeface="黑体" panose="02010609060101010101" pitchFamily="49" charset="-122"/>
                <a:ea typeface="黑体" panose="02010609060101010101" pitchFamily="49" charset="-122"/>
                <a:cs typeface="华文仿宋" panose="02010600040101010101" charset="-122"/>
                <a:sym typeface="+mn-ea"/>
              </a:rPr>
              <a:t>——</a:t>
            </a:r>
            <a:r>
              <a:rPr lang="zh-CN" altLang="en-US" sz="2800" dirty="0">
                <a:solidFill>
                  <a:prstClr val="black"/>
                </a:solidFill>
                <a:latin typeface="黑体" panose="02010609060101010101" pitchFamily="49" charset="-122"/>
                <a:ea typeface="黑体" panose="02010609060101010101" pitchFamily="49" charset="-122"/>
                <a:cs typeface="华文仿宋" panose="02010600040101010101" charset="-122"/>
                <a:sym typeface="+mn-ea"/>
              </a:rPr>
              <a:t>陈独秀</a:t>
            </a:r>
            <a:endParaRPr lang="zh-CN" altLang="en-US" sz="2800" dirty="0">
              <a:solidFill>
                <a:prstClr val="black"/>
              </a:solidFill>
              <a:latin typeface="黑体" panose="02010609060101010101" pitchFamily="49" charset="-122"/>
              <a:ea typeface="黑体" panose="02010609060101010101" pitchFamily="49" charset="-122"/>
              <a:cs typeface="华文仿宋" panose="02010600040101010101" charset="-122"/>
              <a:sym typeface="+mn-ea"/>
            </a:endParaRPr>
          </a:p>
        </p:txBody>
      </p:sp>
      <p:sp>
        <p:nvSpPr>
          <p:cNvPr id="5" name="文本框 4"/>
          <p:cNvSpPr txBox="1"/>
          <p:nvPr/>
        </p:nvSpPr>
        <p:spPr>
          <a:xfrm>
            <a:off x="820419" y="1176835"/>
            <a:ext cx="10718165" cy="1284006"/>
          </a:xfrm>
          <a:prstGeom prst="rect">
            <a:avLst/>
          </a:prstGeom>
          <a:noFill/>
        </p:spPr>
        <p:txBody>
          <a:bodyPr wrap="square" rtlCol="0">
            <a:spAutoFit/>
          </a:bodyPr>
          <a:lstStyle/>
          <a:p>
            <a:pPr algn="just">
              <a:lnSpc>
                <a:spcPct val="150000"/>
              </a:lnSpc>
            </a:pPr>
            <a:r>
              <a:rPr lang="en-US" altLang="zh-CN" sz="2800" b="1" kern="100" dirty="0">
                <a:latin typeface="黑体" panose="02010609060101010101" pitchFamily="49" charset="-122"/>
                <a:ea typeface="黑体" panose="02010609060101010101" pitchFamily="49" charset="-122"/>
                <a:cs typeface="Times New Roman" panose="02020603050405020304" pitchFamily="18" charset="0"/>
                <a:sym typeface="+mn-ea"/>
              </a:rPr>
              <a:t>3.</a:t>
            </a:r>
            <a:r>
              <a:rPr lang="zh-CN" altLang="en-US" sz="2800" b="1" kern="100" dirty="0">
                <a:latin typeface="黑体" panose="02010609060101010101" pitchFamily="49" charset="-122"/>
                <a:ea typeface="黑体" panose="02010609060101010101" pitchFamily="49" charset="-122"/>
                <a:cs typeface="Times New Roman" panose="02020603050405020304" pitchFamily="18" charset="0"/>
                <a:sym typeface="+mn-ea"/>
              </a:rPr>
              <a:t>思想：</a:t>
            </a:r>
            <a:r>
              <a:rPr lang="zh-CN" altLang="zh-CN" sz="2800" b="1" kern="100" dirty="0">
                <a:latin typeface="黑体" panose="02010609060101010101" pitchFamily="49" charset="-122"/>
                <a:ea typeface="黑体" panose="02010609060101010101" pitchFamily="49" charset="-122"/>
                <a:cs typeface="Times New Roman" panose="02020603050405020304" pitchFamily="18" charset="0"/>
                <a:sym typeface="+mn-ea"/>
              </a:rPr>
              <a:t>先进知识分子认识到，要建立名副其实的共和国，必须</a:t>
            </a:r>
            <a:r>
              <a:rPr lang="zh-CN" altLang="zh-CN" sz="28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rPr>
              <a:t>从根本上改造国民的思想</a:t>
            </a:r>
            <a:endParaRPr lang="zh-CN" altLang="zh-CN" sz="28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pic>
        <p:nvPicPr>
          <p:cNvPr id="6" name="文本占位符 3073" descr="1010016"/>
          <p:cNvPicPr>
            <a:picLocks noChangeAspect="1"/>
          </p:cNvPicPr>
          <p:nvPr>
            <p:custDataLst>
              <p:tags r:id="rId2"/>
            </p:custDataLst>
          </p:nvPr>
        </p:nvPicPr>
        <p:blipFill>
          <a:blip r:embed="rId3">
            <a:grayscl/>
            <a:lum contrast="12000"/>
            <a:extLst>
              <a:ext uri="{BEBA8EAE-BF5A-486C-A8C5-ECC9F3942E4B}">
                <a14:imgProps xmlns:a14="http://schemas.microsoft.com/office/drawing/2010/main">
                  <a14:imgLayer r:embed="rId4">
                    <a14:imgEffect>
                      <a14:backgroundRemoval t="2222" b="97778" l="0" r="96886">
                        <a14:foregroundMark x1="42907" y1="22716" x2="13149" y2="58765"/>
                        <a14:foregroundMark x1="13149" y1="58765" x2="13495" y2="60494"/>
                        <a14:foregroundMark x1="41869" y1="15309" x2="19031" y2="22222"/>
                        <a14:foregroundMark x1="19031" y1="22222" x2="16609" y2="46420"/>
                        <a14:foregroundMark x1="43599" y1="9877" x2="63322" y2="18765"/>
                        <a14:foregroundMark x1="63322" y1="18765" x2="71626" y2="27654"/>
                        <a14:foregroundMark x1="64014" y1="11605" x2="41869" y2="6173"/>
                        <a14:foregroundMark x1="41869" y1="6173" x2="41869" y2="6173"/>
                        <a14:foregroundMark x1="93426" y1="40000" x2="91349" y2="61728"/>
                        <a14:foregroundMark x1="91349" y1="61728" x2="87197" y2="66914"/>
                        <a14:foregroundMark x1="96886" y1="47654" x2="94464" y2="57778"/>
                        <a14:foregroundMark x1="7266" y1="40494" x2="8997" y2="71852"/>
                        <a14:foregroundMark x1="1038" y1="45432" x2="2422" y2="53580"/>
                        <a14:foregroundMark x1="64014" y1="89383" x2="42907" y2="91111"/>
                        <a14:foregroundMark x1="42907" y1="91111" x2="37716" y2="89877"/>
                        <a14:foregroundMark x1="67820" y1="92593" x2="43945" y2="94321"/>
                        <a14:foregroundMark x1="43945" y1="94321" x2="43599" y2="94321"/>
                        <a14:foregroundMark x1="52595" y1="97778" x2="46367" y2="96296"/>
                        <a14:foregroundMark x1="50865" y1="2469" x2="43599" y2="2222"/>
                        <a14:backgroundMark x1="12803" y1="7901" x2="5190" y2="14074"/>
                      </a14:backgroundRemoval>
                    </a14:imgEffect>
                  </a14:imgLayer>
                </a14:imgProps>
              </a:ext>
            </a:extLst>
          </a:blip>
          <a:stretch>
            <a:fillRect/>
          </a:stretch>
        </p:blipFill>
        <p:spPr>
          <a:xfrm>
            <a:off x="683236" y="2740337"/>
            <a:ext cx="2319811" cy="2815815"/>
          </a:xfrm>
          <a:prstGeom prst="rect">
            <a:avLst/>
          </a:prstGeom>
          <a:noFill/>
          <a:ln w="76200" cmpd="tri">
            <a:noFill/>
            <a:miter/>
          </a:ln>
        </p:spPr>
      </p:pic>
      <p:sp>
        <p:nvSpPr>
          <p:cNvPr id="7" name="文本框 13"/>
          <p:cNvSpPr txBox="1"/>
          <p:nvPr>
            <p:custDataLst>
              <p:tags r:id="rId5"/>
            </p:custDataLst>
          </p:nvPr>
        </p:nvSpPr>
        <p:spPr>
          <a:xfrm>
            <a:off x="3820398" y="196048"/>
            <a:ext cx="4056864"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一、新文化运动之背景</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1363979" y="1751859"/>
            <a:ext cx="2580005" cy="1861185"/>
          </a:xfrm>
          <a:prstGeom prst="rect">
            <a:avLst/>
          </a:prstGeom>
          <a:noFill/>
        </p:spPr>
        <p:txBody>
          <a:bodyPr wrap="square" rtlCol="0">
            <a:spAutoFit/>
          </a:bodyPr>
          <a:lstStyle/>
          <a:p>
            <a:pPr algn="l">
              <a:spcBef>
                <a:spcPts val="0"/>
              </a:spcBef>
              <a:spcAft>
                <a:spcPts val="0"/>
              </a:spcAft>
              <a:buClrTx/>
              <a:buSzTx/>
              <a:buFontTx/>
              <a:defRPr/>
            </a:pPr>
            <a:r>
              <a:rPr lang="zh-CN" altLang="en-US" sz="11500" noProof="0" dirty="0">
                <a:ln>
                  <a:noFill/>
                </a:ln>
                <a:solidFill>
                  <a:prstClr val="black"/>
                </a:solidFill>
                <a:effectLst>
                  <a:outerShdw blurRad="50800" dist="38100" dir="2700000" algn="tl" rotWithShape="0">
                    <a:prstClr val="black">
                      <a:alpha val="40000"/>
                    </a:prstClr>
                  </a:outerShdw>
                </a:effectLst>
                <a:uLnTx/>
                <a:uFillTx/>
                <a:latin typeface="汉仪程行简" panose="00020600040101010101" charset="-122"/>
                <a:ea typeface="汉仪程行简" panose="00020600040101010101" charset="-122"/>
              </a:rPr>
              <a:t>贰</a:t>
            </a:r>
            <a:endParaRPr lang="zh-CN" altLang="en-US" sz="11500" noProof="0" dirty="0">
              <a:ln>
                <a:noFill/>
              </a:ln>
              <a:solidFill>
                <a:prstClr val="black"/>
              </a:solidFill>
              <a:effectLst>
                <a:outerShdw blurRad="50800" dist="38100" dir="2700000" algn="tl" rotWithShape="0">
                  <a:prstClr val="black">
                    <a:alpha val="40000"/>
                  </a:prstClr>
                </a:outerShdw>
              </a:effectLst>
              <a:uLnTx/>
              <a:uFillTx/>
              <a:latin typeface="汉仪程行简" panose="00020600040101010101" charset="-122"/>
              <a:ea typeface="汉仪程行简" panose="00020600040101010101" charset="-122"/>
            </a:endParaRPr>
          </a:p>
        </p:txBody>
      </p:sp>
      <p:sp>
        <p:nvSpPr>
          <p:cNvPr id="6" name="文本框 5"/>
          <p:cNvSpPr txBox="1"/>
          <p:nvPr>
            <p:custDataLst>
              <p:tags r:id="rId2"/>
            </p:custDataLst>
          </p:nvPr>
        </p:nvSpPr>
        <p:spPr>
          <a:xfrm>
            <a:off x="3704590" y="2322195"/>
            <a:ext cx="7638415" cy="1106805"/>
          </a:xfrm>
          <a:prstGeom prst="rect">
            <a:avLst/>
          </a:prstGeom>
          <a:noFill/>
        </p:spPr>
        <p:txBody>
          <a:bodyPr wrap="square" rtlCol="0">
            <a:spAutoFit/>
          </a:bodyPr>
          <a:lstStyle/>
          <a:p>
            <a:r>
              <a:rPr lang="zh-CN" altLang="en-US" sz="6600">
                <a:latin typeface="华文隶书" panose="02010800040101010101" charset="-122"/>
                <a:ea typeface="华文隶书" panose="02010800040101010101" charset="-122"/>
              </a:rPr>
              <a:t>新文化运动之</a:t>
            </a:r>
            <a:r>
              <a:rPr lang="zh-CN" altLang="en-US" sz="6600">
                <a:solidFill>
                  <a:srgbClr val="C00000"/>
                </a:solidFill>
                <a:latin typeface="华文隶书" panose="02010800040101010101" charset="-122"/>
                <a:ea typeface="华文隶书" panose="02010800040101010101" charset="-122"/>
              </a:rPr>
              <a:t>内容</a:t>
            </a:r>
            <a:endParaRPr lang="zh-CN" altLang="en-US" sz="6600">
              <a:solidFill>
                <a:srgbClr val="C00000"/>
              </a:solidFill>
              <a:latin typeface="华文隶书" panose="02010800040101010101" charset="-122"/>
              <a:ea typeface="华文隶书" panose="02010800040101010101" charset="-122"/>
            </a:endParaRPr>
          </a:p>
        </p:txBody>
      </p:sp>
      <p:grpSp>
        <p:nvGrpSpPr>
          <p:cNvPr id="9" name="组合 8"/>
          <p:cNvGrpSpPr/>
          <p:nvPr/>
        </p:nvGrpSpPr>
        <p:grpSpPr>
          <a:xfrm>
            <a:off x="228600" y="3622675"/>
            <a:ext cx="10803890" cy="3258820"/>
            <a:chOff x="0" y="5537"/>
            <a:chExt cx="17014" cy="5132"/>
          </a:xfrm>
        </p:grpSpPr>
        <p:pic>
          <p:nvPicPr>
            <p:cNvPr id="100" name="图片 99"/>
            <p:cNvPicPr/>
            <p:nvPr>
              <p:custDataLst>
                <p:tags r:id="rId3"/>
              </p:custDataLst>
            </p:nvPr>
          </p:nvPicPr>
          <p:blipFill>
            <a:blip r:embed="rId4"/>
            <a:srcRect b="5821"/>
            <a:stretch>
              <a:fillRect/>
            </a:stretch>
          </p:blipFill>
          <p:spPr>
            <a:xfrm>
              <a:off x="0" y="5951"/>
              <a:ext cx="4484" cy="4718"/>
            </a:xfrm>
            <a:prstGeom prst="rect">
              <a:avLst/>
            </a:prstGeom>
          </p:spPr>
        </p:pic>
        <p:pic>
          <p:nvPicPr>
            <p:cNvPr id="57" name="Picture 3" descr="E:\历史教学资源\图图\3\李大钊.jpg"/>
            <p:cNvPicPr>
              <a:picLocks noChangeAspect="1" noChangeArrowheads="1"/>
            </p:cNvPicPr>
            <p:nvPr>
              <p:custDataLst>
                <p:tags r:id="rId5"/>
              </p:custDataLst>
            </p:nvPr>
          </p:nvPicPr>
          <p:blipFill>
            <a:blip r:embed="rId6"/>
            <a:srcRect/>
            <a:stretch>
              <a:fillRect/>
            </a:stretch>
          </p:blipFill>
          <p:spPr bwMode="auto">
            <a:xfrm>
              <a:off x="3382" y="6104"/>
              <a:ext cx="3779" cy="4509"/>
            </a:xfrm>
            <a:prstGeom prst="rect">
              <a:avLst/>
            </a:prstGeom>
            <a:noFill/>
            <a:extLst>
              <a:ext uri="{909E8E84-426E-40DD-AFC4-6F175D3DCCD1}">
                <a14:hiddenFill xmlns:a14="http://schemas.microsoft.com/office/drawing/2010/main">
                  <a:solidFill>
                    <a:srgbClr val="FFFFFF"/>
                  </a:solidFill>
                </a14:hiddenFill>
              </a:ext>
            </a:extLst>
          </p:spPr>
        </p:pic>
        <p:pic>
          <p:nvPicPr>
            <p:cNvPr id="7" name="currentImg"/>
            <p:cNvPicPr>
              <a:picLocks noChangeAspect="1"/>
            </p:cNvPicPr>
            <p:nvPr>
              <p:custDataLst>
                <p:tags r:id="rId7"/>
              </p:custDataLst>
            </p:nvPr>
          </p:nvPicPr>
          <p:blipFill>
            <a:blip r:embed="rId8" cstate="print">
              <a:extLst>
                <a:ext uri="{BEBA8EAE-BF5A-486C-A8C5-ECC9F3942E4B}">
                  <a14:imgProps xmlns:a14="http://schemas.microsoft.com/office/drawing/2010/main">
                    <a14:imgLayer r:embed="rId9">
                      <a14:imgEffect>
                        <a14:backgroundRemoval t="5014" b="98189" l="0" r="98750">
                          <a14:foregroundMark x1="46250" y1="5014" x2="68281" y2="8357"/>
                          <a14:foregroundMark x1="62344" y1="53900" x2="83594" y2="82730"/>
                          <a14:foregroundMark x1="77031" y1="67549" x2="98281" y2="84540"/>
                          <a14:foregroundMark x1="98281" y1="84540" x2="98750" y2="85655"/>
                          <a14:foregroundMark x1="86406" y1="72841" x2="87969" y2="98189"/>
                          <a14:foregroundMark x1="55937" y1="55014" x2="52969" y2="88719"/>
                          <a14:foregroundMark x1="41250" y1="58635" x2="22031" y2="84262"/>
                          <a14:foregroundMark x1="22031" y1="84262" x2="21719" y2="85655"/>
                          <a14:foregroundMark x1="32656" y1="70891" x2="13281" y2="81337"/>
                          <a14:foregroundMark x1="13281" y1="81337" x2="8594" y2="93733"/>
                          <a14:foregroundMark x1="8281" y1="80641" x2="0" y2="97075"/>
                          <a14:foregroundMark x1="37031" y1="76462" x2="48594" y2="82173"/>
                          <a14:foregroundMark x1="21406" y1="92201" x2="86250" y2="96657"/>
                          <a14:foregroundMark x1="5625" y1="96379" x2="3281" y2="98189"/>
                        </a14:backgroundRemoval>
                      </a14:imgEffect>
                    </a14:imgLayer>
                  </a14:imgProps>
                </a:ext>
                <a:ext uri="{28A0092B-C50C-407E-A947-70E740481C1C}">
                  <a14:useLocalDpi xmlns:a14="http://schemas.microsoft.com/office/drawing/2010/main" val="0"/>
                </a:ext>
              </a:extLst>
            </a:blip>
            <a:srcRect/>
            <a:stretch>
              <a:fillRect/>
            </a:stretch>
          </p:blipFill>
          <p:spPr bwMode="auto">
            <a:xfrm>
              <a:off x="6337" y="5962"/>
              <a:ext cx="4146" cy="4658"/>
            </a:xfrm>
            <a:prstGeom prst="rect">
              <a:avLst/>
            </a:prstGeom>
            <a:noFill/>
            <a:ln>
              <a:noFill/>
            </a:ln>
          </p:spPr>
        </p:pic>
        <p:pic>
          <p:nvPicPr>
            <p:cNvPr id="24" name="currentImg"/>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bwMode="auto">
            <a:xfrm>
              <a:off x="9929" y="5962"/>
              <a:ext cx="3800" cy="4651"/>
            </a:xfrm>
            <a:prstGeom prst="rect">
              <a:avLst/>
            </a:prstGeom>
            <a:noFill/>
            <a:ln>
              <a:noFill/>
            </a:ln>
          </p:spPr>
        </p:pic>
        <p:pic>
          <p:nvPicPr>
            <p:cNvPr id="8" name="currentImg"/>
            <p:cNvPicPr>
              <a:picLocks noChangeAspect="1"/>
            </p:cNvPicPr>
            <p:nvPr>
              <p:custDataLst>
                <p:tags r:id="rId12"/>
              </p:custDataLst>
            </p:nvPr>
          </p:nvPicPr>
          <p:blipFill>
            <a:blip r:embed="rId13" cstate="print">
              <a:alphaModFix amt="80000"/>
              <a:extLst>
                <a:ext uri="{BEBA8EAE-BF5A-486C-A8C5-ECC9F3942E4B}">
                  <a14:imgProps xmlns:a14="http://schemas.microsoft.com/office/drawing/2010/main">
                    <a14:imgLayer r:embed="rId14">
                      <a14:imgEffect>
                        <a14:backgroundRemoval t="9908" b="99472" l="10000" r="95000">
                          <a14:foregroundMark x1="17344" y1="90357" x2="77500" y2="95244"/>
                          <a14:foregroundMark x1="77500" y1="95244" x2="95156" y2="68824"/>
                          <a14:foregroundMark x1="95156" y1="68824" x2="88906" y2="63144"/>
                          <a14:foregroundMark x1="57344" y1="82959" x2="71250" y2="96301"/>
                          <a14:foregroundMark x1="53281" y1="93395" x2="62500" y2="99472"/>
                          <a14:foregroundMark x1="42031" y1="37120" x2="42031" y2="37120"/>
                          <a14:foregroundMark x1="40000" y1="35139" x2="40000" y2="35139"/>
                        </a14:backgroundRemoval>
                      </a14:imgEffect>
                    </a14:imgLayer>
                  </a14:imgProps>
                </a:ext>
                <a:ext uri="{28A0092B-C50C-407E-A947-70E740481C1C}">
                  <a14:useLocalDpi xmlns:a14="http://schemas.microsoft.com/office/drawing/2010/main" val="0"/>
                </a:ext>
              </a:extLst>
            </a:blip>
            <a:srcRect/>
            <a:stretch>
              <a:fillRect/>
            </a:stretch>
          </p:blipFill>
          <p:spPr bwMode="auto">
            <a:xfrm>
              <a:off x="12716" y="5537"/>
              <a:ext cx="4298" cy="5083"/>
            </a:xfrm>
            <a:prstGeom prst="rect">
              <a:avLst/>
            </a:prstGeom>
            <a:noFill/>
            <a:ln>
              <a:noFill/>
            </a:ln>
          </p:spPr>
        </p:pic>
      </p:grpSp>
    </p:spTree>
    <p:custDataLst>
      <p:tags r:id="rId1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3380105" y="171452"/>
            <a:ext cx="3846993"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rPr>
              <a:t>二、新文化运动之内容</a:t>
            </a:r>
            <a:endParaRPr kumimoji="0" lang="zh-CN" altLang="en-US" sz="2800" b="0"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Times New Roman" panose="02020603050405020304" pitchFamily="18" charset="0"/>
              <a:sym typeface="Hoefler Text"/>
            </a:endParaRPr>
          </a:p>
        </p:txBody>
      </p:sp>
      <p:sp>
        <p:nvSpPr>
          <p:cNvPr id="10" name="文本框 9"/>
          <p:cNvSpPr txBox="1"/>
          <p:nvPr>
            <p:custDataLst>
              <p:tags r:id="rId2"/>
            </p:custDataLst>
          </p:nvPr>
        </p:nvSpPr>
        <p:spPr>
          <a:xfrm>
            <a:off x="0" y="2052320"/>
            <a:ext cx="3380105" cy="3969385"/>
          </a:xfrm>
          <a:prstGeom prst="rect">
            <a:avLst/>
          </a:prstGeom>
          <a:noFill/>
        </p:spPr>
        <p:txBody>
          <a:bodyPr wrap="square" rtlCol="0">
            <a:spAutoFit/>
          </a:bodyPr>
          <a:lstStyle/>
          <a:p>
            <a:pPr lvl="0" indent="457200">
              <a:lnSpc>
                <a:spcPct val="150000"/>
              </a:lnSpc>
              <a:defRPr/>
            </a:pP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a:t>
            </a:r>
            <a:r>
              <a:rPr kumimoji="0" lang="en-US" altLang="zh-CN"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1</a:t>
            </a: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）时间：</a:t>
            </a:r>
            <a:endPar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endParaRPr>
          </a:p>
          <a:p>
            <a:pPr lvl="0" indent="457200">
              <a:lnSpc>
                <a:spcPct val="150000"/>
              </a:lnSpc>
              <a:defRPr/>
            </a:pP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a:t>
            </a:r>
            <a:r>
              <a:rPr kumimoji="0" lang="en-US" altLang="zh-CN"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2</a:t>
            </a: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a:t>
            </a:r>
            <a:r>
              <a:rPr lang="zh-CN" altLang="en-US"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rPr>
              <a:t>兴起标志</a:t>
            </a: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a:t>
            </a:r>
            <a:endParaRPr kumimoji="0" lang="en-US" altLang="zh-CN"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endParaRPr>
          </a:p>
          <a:p>
            <a:pPr lvl="0" indent="457200">
              <a:lnSpc>
                <a:spcPct val="150000"/>
              </a:lnSpc>
              <a:defRPr/>
            </a:pPr>
            <a:endParaRPr lang="en-US" altLang="zh-CN"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endParaRPr>
          </a:p>
          <a:p>
            <a:pPr lvl="0" indent="457200">
              <a:lnSpc>
                <a:spcPct val="150000"/>
              </a:lnSpc>
              <a:defRPr/>
            </a:pP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a:t>
            </a:r>
            <a:r>
              <a:rPr kumimoji="0" lang="en-US" altLang="zh-CN"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3</a:t>
            </a: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）主要</a:t>
            </a:r>
            <a:r>
              <a:rPr lang="zh-CN" altLang="en-US"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rPr>
              <a:t>人物</a:t>
            </a: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a:t>
            </a:r>
            <a:endParaRPr kumimoji="0" lang="en-US" altLang="zh-CN"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endParaRPr>
          </a:p>
          <a:p>
            <a:pPr lvl="0" indent="457200">
              <a:lnSpc>
                <a:spcPct val="150000"/>
              </a:lnSpc>
              <a:defRPr/>
            </a:pPr>
            <a:r>
              <a:rPr lang="zh-CN" altLang="en-US"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rPr>
              <a:t>（</a:t>
            </a:r>
            <a:r>
              <a:rPr lang="en-US" altLang="zh-CN"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rPr>
              <a:t>4</a:t>
            </a:r>
            <a:r>
              <a:rPr lang="zh-CN" altLang="en-US"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rPr>
              <a:t>）旗帜</a:t>
            </a:r>
            <a:r>
              <a:rPr lang="en-US" altLang="zh-CN"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rPr>
              <a:t>(</a:t>
            </a:r>
            <a:r>
              <a:rPr lang="zh-CN" altLang="en-US"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rPr>
              <a:t>口号</a:t>
            </a:r>
            <a:r>
              <a:rPr lang="en-US" altLang="zh-CN"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rPr>
              <a:t>)</a:t>
            </a:r>
            <a:r>
              <a:rPr lang="zh-CN" altLang="en-US"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rPr>
              <a:t>：</a:t>
            </a:r>
            <a:endParaRPr lang="en-US" altLang="zh-CN" sz="2800" b="1" dirty="0">
              <a:solidFill>
                <a:prstClr val="black"/>
              </a:solidFill>
              <a:latin typeface="黑体" panose="02010609060101010101" pitchFamily="49" charset="-122"/>
              <a:ea typeface="黑体" panose="02010609060101010101" pitchFamily="49" charset="-122"/>
              <a:cs typeface="华文中宋" panose="02010600040101010101" charset="-122"/>
              <a:sym typeface="+mn-ea"/>
            </a:endParaRPr>
          </a:p>
          <a:p>
            <a:pPr lvl="0" indent="457200">
              <a:lnSpc>
                <a:spcPct val="150000"/>
              </a:lnSpc>
              <a:defRPr/>
            </a:pP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a:t>
            </a:r>
            <a:r>
              <a:rPr kumimoji="0" lang="en-US" altLang="zh-CN"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5</a:t>
            </a:r>
            <a:r>
              <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rPr>
              <a:t>）阵地：</a:t>
            </a:r>
            <a:endParaRPr kumimoji="0" lang="zh-CN" altLang="en-US" sz="2800" b="1" i="0" u="none" strike="noStrike" kern="1200" cap="none" spc="0" normalizeH="0" baseline="0" noProof="0" dirty="0">
              <a:ln>
                <a:noFill/>
              </a:ln>
              <a:solidFill>
                <a:prstClr val="black"/>
              </a:solidFill>
              <a:uLnTx/>
              <a:uFillTx/>
              <a:latin typeface="黑体" panose="02010609060101010101" pitchFamily="49" charset="-122"/>
              <a:ea typeface="黑体" panose="02010609060101010101" pitchFamily="49" charset="-122"/>
              <a:cs typeface="华文中宋" panose="02010600040101010101" charset="-122"/>
              <a:sym typeface="+mn-ea"/>
            </a:endParaRPr>
          </a:p>
        </p:txBody>
      </p:sp>
      <p:sp>
        <p:nvSpPr>
          <p:cNvPr id="11" name="文本框 10"/>
          <p:cNvSpPr txBox="1"/>
          <p:nvPr>
            <p:custDataLst>
              <p:tags r:id="rId3"/>
            </p:custDataLst>
          </p:nvPr>
        </p:nvSpPr>
        <p:spPr>
          <a:xfrm>
            <a:off x="757267" y="1611827"/>
            <a:ext cx="4203627" cy="521970"/>
          </a:xfrm>
          <a:prstGeom prst="rect">
            <a:avLst/>
          </a:prstGeom>
          <a:noFill/>
          <a:ln w="22225" cmpd="sng">
            <a:solidFill>
              <a:schemeClr val="tx1"/>
            </a:solidFill>
            <a:prstDash val="sysDash"/>
          </a:ln>
        </p:spPr>
        <p:txBody>
          <a:bodyPr wrap="square" rtlCol="0">
            <a:spAutoFit/>
          </a:bodyPr>
          <a:lstStyle>
            <a:defPPr>
              <a:defRPr lang="zh-CN"/>
            </a:defPPr>
            <a:lvl1pPr indent="0" algn="ctr">
              <a:buFont typeface="Wingdings" panose="05000000000000000000" pitchFamily="2" charset="2"/>
              <a:buNone/>
              <a:defRPr sz="2400">
                <a:solidFill>
                  <a:schemeClr val="tx1">
                    <a:lumMod val="75000"/>
                    <a:lumOff val="25000"/>
                  </a:schemeClr>
                </a:solidFill>
                <a:latin typeface="黑体" panose="02010609060101010101" pitchFamily="49" charset="-122"/>
                <a:ea typeface="黑体" panose="02010609060101010101" pitchFamily="49" charset="-122"/>
              </a:defRPr>
            </a:lvl1pPr>
          </a:lstStyle>
          <a:p>
            <a:pPr algn="l"/>
            <a:r>
              <a:rPr lang="zh-CN" altLang="en-US" sz="2800"/>
              <a:t>阅读教材，</a:t>
            </a:r>
            <a:r>
              <a:rPr lang="zh-CN" altLang="en-US" sz="2800" dirty="0"/>
              <a:t>完成下列问题</a:t>
            </a:r>
            <a:endParaRPr lang="zh-CN" altLang="en-US" sz="2800" dirty="0"/>
          </a:p>
        </p:txBody>
      </p:sp>
      <p:sp>
        <p:nvSpPr>
          <p:cNvPr id="13" name="文本框 12"/>
          <p:cNvSpPr txBox="1"/>
          <p:nvPr>
            <p:custDataLst>
              <p:tags r:id="rId4"/>
            </p:custDataLst>
          </p:nvPr>
        </p:nvSpPr>
        <p:spPr>
          <a:xfrm>
            <a:off x="3013751" y="2241952"/>
            <a:ext cx="1499392" cy="521970"/>
          </a:xfrm>
          <a:prstGeom prst="rect">
            <a:avLst/>
          </a:prstGeom>
          <a:solidFill>
            <a:schemeClr val="accent4">
              <a:lumMod val="20000"/>
              <a:lumOff val="80000"/>
            </a:schemeClr>
          </a:solidFill>
        </p:spPr>
        <p:txBody>
          <a:bodyPr wrap="square" rtlCol="0" anchor="t">
            <a:spAutoFit/>
          </a:bodyPr>
          <a:lstStyle>
            <a:defPPr>
              <a:defRPr lang="zh-CN"/>
            </a:defPPr>
            <a:lvl1pPr>
              <a:defRPr sz="2800" b="1">
                <a:ln>
                  <a:noFill/>
                </a:ln>
                <a:solidFill>
                  <a:prstClr val="black"/>
                </a:solidFill>
                <a:effectLst/>
                <a:uLnTx/>
                <a:uFillTx/>
                <a:latin typeface="楷体" panose="02010609060101010101" charset="-122"/>
                <a:ea typeface="楷体" panose="02010609060101010101" charset="-122"/>
                <a:cs typeface="华文中宋" panose="02010600040101010101" charset="-122"/>
              </a:defRPr>
            </a:lvl1pPr>
          </a:lstStyle>
          <a:p>
            <a:r>
              <a:rPr lang="en-US" altLang="zh-CN" dirty="0">
                <a:latin typeface="黑体" panose="02010609060101010101" pitchFamily="49" charset="-122"/>
                <a:ea typeface="黑体" panose="02010609060101010101" pitchFamily="49" charset="-122"/>
              </a:rPr>
              <a:t>1915</a:t>
            </a:r>
            <a:r>
              <a:rPr lang="zh-CN" altLang="en-US" dirty="0">
                <a:latin typeface="黑体" panose="02010609060101010101" pitchFamily="49" charset="-122"/>
                <a:ea typeface="黑体" panose="02010609060101010101" pitchFamily="49" charset="-122"/>
              </a:rPr>
              <a:t>年</a:t>
            </a:r>
            <a:endParaRPr lang="zh-CN" altLang="en-US" dirty="0">
              <a:latin typeface="黑体" panose="02010609060101010101" pitchFamily="49" charset="-122"/>
              <a:ea typeface="黑体" panose="02010609060101010101" pitchFamily="49" charset="-122"/>
            </a:endParaRPr>
          </a:p>
        </p:txBody>
      </p:sp>
      <p:sp>
        <p:nvSpPr>
          <p:cNvPr id="15" name="文本框 14"/>
          <p:cNvSpPr txBox="1"/>
          <p:nvPr>
            <p:custDataLst>
              <p:tags r:id="rId5"/>
            </p:custDataLst>
          </p:nvPr>
        </p:nvSpPr>
        <p:spPr>
          <a:xfrm>
            <a:off x="3133618" y="2932624"/>
            <a:ext cx="5178175" cy="953135"/>
          </a:xfrm>
          <a:prstGeom prst="rect">
            <a:avLst/>
          </a:prstGeom>
          <a:solidFill>
            <a:schemeClr val="accent4">
              <a:lumMod val="20000"/>
              <a:lumOff val="80000"/>
            </a:schemeClr>
          </a:solidFill>
        </p:spPr>
        <p:txBody>
          <a:bodyPr wrap="square" rtlCol="0" anchor="t">
            <a:spAutoFit/>
          </a:bodyPr>
          <a:lstStyle>
            <a:defPPr>
              <a:defRPr lang="zh-CN"/>
            </a:defPPr>
            <a:lvl1pPr>
              <a:defRPr sz="2800" b="1">
                <a:ln>
                  <a:noFill/>
                </a:ln>
                <a:solidFill>
                  <a:prstClr val="black"/>
                </a:solidFill>
                <a:effectLst/>
                <a:uLnTx/>
                <a:uFillTx/>
                <a:latin typeface="楷体" panose="02010609060101010101" charset="-122"/>
                <a:ea typeface="楷体" panose="02010609060101010101" charset="-122"/>
                <a:cs typeface="华文中宋" panose="02010600040101010101" charset="-122"/>
              </a:defRPr>
            </a:lvl1pPr>
          </a:lstStyle>
          <a:p>
            <a:r>
              <a:rPr lang="zh-CN" altLang="en-US" dirty="0">
                <a:solidFill>
                  <a:srgbClr val="C00000"/>
                </a:solidFill>
                <a:latin typeface="黑体" panose="02010609060101010101" pitchFamily="49" charset="-122"/>
                <a:ea typeface="黑体" panose="02010609060101010101" pitchFamily="49" charset="-122"/>
              </a:rPr>
              <a:t>陈独秀</a:t>
            </a:r>
            <a:r>
              <a:rPr lang="zh-CN" altLang="en-US" dirty="0">
                <a:latin typeface="黑体" panose="02010609060101010101" pitchFamily="49" charset="-122"/>
                <a:ea typeface="黑体" panose="02010609060101010101" pitchFamily="49" charset="-122"/>
              </a:rPr>
              <a:t>在</a:t>
            </a:r>
            <a:r>
              <a:rPr lang="zh-CN" altLang="en-US" dirty="0">
                <a:solidFill>
                  <a:srgbClr val="C00000"/>
                </a:solidFill>
                <a:latin typeface="黑体" panose="02010609060101010101" pitchFamily="49" charset="-122"/>
                <a:ea typeface="黑体" panose="02010609060101010101" pitchFamily="49" charset="-122"/>
              </a:rPr>
              <a:t>上海</a:t>
            </a:r>
            <a:r>
              <a:rPr lang="zh-CN" altLang="en-US" dirty="0">
                <a:latin typeface="黑体" panose="02010609060101010101" pitchFamily="49" charset="-122"/>
                <a:ea typeface="黑体" panose="02010609060101010101" pitchFamily="49" charset="-122"/>
              </a:rPr>
              <a:t>创办</a:t>
            </a:r>
            <a:r>
              <a:rPr lang="zh-CN" altLang="en-US" dirty="0">
                <a:solidFill>
                  <a:srgbClr val="C00000"/>
                </a:solidFill>
                <a:latin typeface="黑体" panose="02010609060101010101" pitchFamily="49" charset="-122"/>
                <a:ea typeface="黑体" panose="02010609060101010101" pitchFamily="49" charset="-122"/>
              </a:rPr>
              <a:t>《青年杂志》</a:t>
            </a:r>
            <a:endParaRPr lang="en-US" altLang="zh-CN" dirty="0">
              <a:solidFill>
                <a:srgbClr val="C00000"/>
              </a:solidFill>
              <a:latin typeface="黑体" panose="02010609060101010101" pitchFamily="49" charset="-122"/>
              <a:ea typeface="黑体" panose="02010609060101010101" pitchFamily="49" charset="-122"/>
            </a:endParaRPr>
          </a:p>
          <a:p>
            <a:pPr algn="ctr"/>
            <a:r>
              <a:rPr lang="zh-CN" altLang="en-US" dirty="0">
                <a:latin typeface="黑体" panose="02010609060101010101" pitchFamily="49" charset="-122"/>
                <a:ea typeface="黑体" panose="02010609060101010101" pitchFamily="49" charset="-122"/>
              </a:rPr>
              <a:t>（后改名为</a:t>
            </a:r>
            <a:r>
              <a:rPr lang="en-US" altLang="zh-CN" dirty="0">
                <a:solidFill>
                  <a:srgbClr val="C00000"/>
                </a:solidFill>
                <a:latin typeface="黑体" panose="02010609060101010101" pitchFamily="49" charset="-122"/>
                <a:ea typeface="黑体" panose="02010609060101010101" pitchFamily="49" charset="-122"/>
              </a:rPr>
              <a:t>《</a:t>
            </a:r>
            <a:r>
              <a:rPr lang="zh-CN" altLang="en-US" dirty="0">
                <a:solidFill>
                  <a:srgbClr val="C00000"/>
                </a:solidFill>
                <a:latin typeface="黑体" panose="02010609060101010101" pitchFamily="49" charset="-122"/>
                <a:ea typeface="黑体" panose="02010609060101010101" pitchFamily="49" charset="-122"/>
              </a:rPr>
              <a:t>新青年</a:t>
            </a:r>
            <a:r>
              <a:rPr lang="en-US" altLang="zh-CN" dirty="0">
                <a:solidFill>
                  <a:srgbClr val="C00000"/>
                </a:solidFill>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p:txBody>
      </p:sp>
      <p:pic>
        <p:nvPicPr>
          <p:cNvPr id="16" name="Picture 1" descr="7b0a20202020227069636672616d65646573223a20222670666d36313734363236362626737074313131262662647431303026267764743236333326220a7d0a"/>
          <p:cNvPicPr>
            <a:picLocks noChangeAspect="1"/>
          </p:cNvPicPr>
          <p:nvPr>
            <p:custDataLst>
              <p:tags r:id="rId6"/>
            </p:custDataLst>
          </p:nvPr>
        </p:nvPicPr>
        <p:blipFill>
          <a:blip r:embed="rId7">
            <a:extLst>
              <a:ext uri="{BEBA8EAE-BF5A-486C-A8C5-ECC9F3942E4B}">
                <a14:imgProps xmlns:a14="http://schemas.microsoft.com/office/drawing/2010/main">
                  <a14:imgLayer r:embed="rId8"/>
                </a14:imgProps>
              </a:ext>
            </a:extLst>
          </a:blip>
          <a:stretch>
            <a:fillRect/>
          </a:stretch>
        </p:blipFill>
        <p:spPr>
          <a:xfrm>
            <a:off x="7105183" y="307078"/>
            <a:ext cx="2168525" cy="2018096"/>
          </a:xfrm>
          <a:prstGeom prst="rect">
            <a:avLst/>
          </a:prstGeom>
          <a:noFill/>
          <a:ln w="9525">
            <a:noFill/>
          </a:ln>
        </p:spPr>
      </p:pic>
      <p:sp>
        <p:nvSpPr>
          <p:cNvPr id="17" name="文本框 16"/>
          <p:cNvSpPr txBox="1"/>
          <p:nvPr>
            <p:custDataLst>
              <p:tags r:id="rId9"/>
            </p:custDataLst>
          </p:nvPr>
        </p:nvSpPr>
        <p:spPr>
          <a:xfrm>
            <a:off x="9257835" y="1546002"/>
            <a:ext cx="1610677" cy="829945"/>
          </a:xfrm>
          <a:prstGeom prst="rect">
            <a:avLst/>
          </a:prstGeom>
          <a:noFill/>
        </p:spPr>
        <p:txBody>
          <a:bodyPr wrap="square" rtlCol="0">
            <a:spAutoFit/>
          </a:bodyPr>
          <a:lstStyle/>
          <a:p>
            <a:pPr algn="ctr"/>
            <a:r>
              <a:rPr lang="zh-CN" altLang="en-US" sz="2400" b="1" dirty="0">
                <a:latin typeface="黑体" panose="02010609060101010101" pitchFamily="49" charset="-122"/>
                <a:ea typeface="黑体" panose="02010609060101010101" pitchFamily="49" charset="-122"/>
              </a:rPr>
              <a:t>第二卷起改名</a:t>
            </a:r>
            <a:endParaRPr lang="zh-CN" altLang="en-US" sz="2400" b="1" dirty="0">
              <a:latin typeface="黑体" panose="02010609060101010101" pitchFamily="49" charset="-122"/>
              <a:ea typeface="黑体" panose="02010609060101010101" pitchFamily="49" charset="-122"/>
            </a:endParaRPr>
          </a:p>
        </p:txBody>
      </p:sp>
      <p:sp>
        <p:nvSpPr>
          <p:cNvPr id="18" name="箭头: 虚尾 17"/>
          <p:cNvSpPr/>
          <p:nvPr>
            <p:custDataLst>
              <p:tags r:id="rId10"/>
            </p:custDataLst>
          </p:nvPr>
        </p:nvSpPr>
        <p:spPr>
          <a:xfrm rot="1872313">
            <a:off x="8872571" y="2315108"/>
            <a:ext cx="986331" cy="847232"/>
          </a:xfrm>
          <a:prstGeom prst="strip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pic>
        <p:nvPicPr>
          <p:cNvPr id="19" name="图片 18" descr="7b0a20202020227069636672616d65646573223a20222670666d36313633393236352626737074313131262662647431303026267764743235323326220a7d0a"/>
          <p:cNvPicPr/>
          <p:nvPr>
            <p:custDataLst>
              <p:tags r:id="rId11"/>
            </p:custDataLst>
          </p:nvPr>
        </p:nvPicPr>
        <p:blipFill>
          <a:blip r:embed="rId12">
            <a:extLst>
              <a:ext uri="{BEBA8EAE-BF5A-486C-A8C5-ECC9F3942E4B}">
                <a14:imgProps xmlns:a14="http://schemas.microsoft.com/office/drawing/2010/main">
                  <a14:imgLayer r:embed="rId13"/>
                </a14:imgProps>
              </a:ext>
            </a:extLst>
          </a:blip>
          <a:stretch>
            <a:fillRect/>
          </a:stretch>
        </p:blipFill>
        <p:spPr>
          <a:xfrm>
            <a:off x="9806157" y="2452660"/>
            <a:ext cx="2124710" cy="2069058"/>
          </a:xfrm>
          <a:prstGeom prst="rect">
            <a:avLst/>
          </a:prstGeom>
          <a:noFill/>
          <a:ln w="9525">
            <a:noFill/>
          </a:ln>
        </p:spPr>
      </p:pic>
      <p:sp>
        <p:nvSpPr>
          <p:cNvPr id="20" name="文本框 19"/>
          <p:cNvSpPr txBox="1"/>
          <p:nvPr>
            <p:custDataLst>
              <p:tags r:id="rId14"/>
            </p:custDataLst>
          </p:nvPr>
        </p:nvSpPr>
        <p:spPr>
          <a:xfrm>
            <a:off x="3133725" y="4117975"/>
            <a:ext cx="6672580" cy="521970"/>
          </a:xfrm>
          <a:prstGeom prst="rect">
            <a:avLst/>
          </a:prstGeom>
          <a:solidFill>
            <a:schemeClr val="accent4">
              <a:lumMod val="20000"/>
              <a:lumOff val="80000"/>
            </a:schemeClr>
          </a:solidFill>
        </p:spPr>
        <p:txBody>
          <a:bodyPr wrap="square" rtlCol="0" anchor="t">
            <a:spAutoFit/>
          </a:bodyPr>
          <a:lstStyle>
            <a:defPPr>
              <a:defRPr lang="zh-CN"/>
            </a:defPPr>
            <a:lvl1pPr>
              <a:defRPr sz="2800" b="1">
                <a:ln>
                  <a:noFill/>
                </a:ln>
                <a:solidFill>
                  <a:prstClr val="black"/>
                </a:solidFill>
                <a:effectLst/>
                <a:uLnTx/>
                <a:uFillTx/>
                <a:latin typeface="楷体" panose="02010609060101010101" charset="-122"/>
                <a:ea typeface="楷体" panose="02010609060101010101" charset="-122"/>
                <a:cs typeface="华文中宋" panose="02010600040101010101" charset="-122"/>
              </a:defRPr>
            </a:lvl1pPr>
          </a:lstStyle>
          <a:p>
            <a:r>
              <a:rPr lang="zh-CN" altLang="en-US" dirty="0">
                <a:latin typeface="黑体" panose="02010609060101010101" pitchFamily="49" charset="-122"/>
                <a:ea typeface="黑体" panose="02010609060101010101" pitchFamily="49" charset="-122"/>
                <a:sym typeface="+mn-ea"/>
              </a:rPr>
              <a:t>陈独秀、</a:t>
            </a:r>
            <a:r>
              <a:rPr lang="zh-CN" altLang="en-US" dirty="0">
                <a:latin typeface="黑体" panose="02010609060101010101" pitchFamily="49" charset="-122"/>
                <a:ea typeface="黑体" panose="02010609060101010101" pitchFamily="49" charset="-122"/>
              </a:rPr>
              <a:t>胡适、李大钊、鲁迅、蔡元培等</a:t>
            </a:r>
            <a:endParaRPr lang="zh-CN" altLang="en-US" dirty="0">
              <a:latin typeface="黑体" panose="02010609060101010101" pitchFamily="49" charset="-122"/>
              <a:ea typeface="黑体" panose="02010609060101010101" pitchFamily="49" charset="-122"/>
            </a:endParaRPr>
          </a:p>
        </p:txBody>
      </p:sp>
      <p:sp>
        <p:nvSpPr>
          <p:cNvPr id="21" name="文本框 20"/>
          <p:cNvSpPr txBox="1"/>
          <p:nvPr>
            <p:custDataLst>
              <p:tags r:id="rId15"/>
            </p:custDataLst>
          </p:nvPr>
        </p:nvSpPr>
        <p:spPr>
          <a:xfrm>
            <a:off x="3508632" y="4763798"/>
            <a:ext cx="4940321" cy="521970"/>
          </a:xfrm>
          <a:prstGeom prst="rect">
            <a:avLst/>
          </a:prstGeom>
          <a:solidFill>
            <a:schemeClr val="accent4">
              <a:lumMod val="20000"/>
              <a:lumOff val="80000"/>
            </a:schemeClr>
          </a:solidFill>
        </p:spPr>
        <p:txBody>
          <a:bodyPr wrap="square" rtlCol="0" anchor="t">
            <a:spAutoFit/>
          </a:bodyPr>
          <a:lstStyle>
            <a:defPPr>
              <a:defRPr lang="zh-CN"/>
            </a:defPPr>
            <a:lvl1pPr>
              <a:defRPr sz="2800" b="1">
                <a:ln>
                  <a:noFill/>
                </a:ln>
                <a:solidFill>
                  <a:prstClr val="black"/>
                </a:solidFill>
                <a:effectLst/>
                <a:uLnTx/>
                <a:uFillTx/>
                <a:latin typeface="楷体" panose="02010609060101010101" charset="-122"/>
                <a:ea typeface="楷体" panose="02010609060101010101" charset="-122"/>
                <a:cs typeface="华文中宋" panose="02010600040101010101" charset="-122"/>
              </a:defRPr>
            </a:lvl1pPr>
          </a:lstStyle>
          <a:p>
            <a:r>
              <a:rPr lang="zh-CN" altLang="en-US" dirty="0">
                <a:solidFill>
                  <a:srgbClr val="C00000"/>
                </a:solidFill>
                <a:latin typeface="黑体" panose="02010609060101010101" pitchFamily="49" charset="-122"/>
                <a:ea typeface="黑体" panose="02010609060101010101" pitchFamily="49" charset="-122"/>
              </a:rPr>
              <a:t>民主和科学</a:t>
            </a:r>
            <a:r>
              <a:rPr lang="zh-CN" altLang="en-US" dirty="0">
                <a:latin typeface="黑体" panose="02010609060101010101" pitchFamily="49" charset="-122"/>
                <a:ea typeface="黑体" panose="02010609060101010101" pitchFamily="49" charset="-122"/>
              </a:rPr>
              <a:t>（德先生和赛先生）</a:t>
            </a:r>
            <a:endParaRPr lang="zh-CN" altLang="en-US" dirty="0">
              <a:latin typeface="黑体" panose="02010609060101010101" pitchFamily="49" charset="-122"/>
              <a:ea typeface="黑体" panose="02010609060101010101" pitchFamily="49" charset="-122"/>
            </a:endParaRPr>
          </a:p>
        </p:txBody>
      </p:sp>
      <p:grpSp>
        <p:nvGrpSpPr>
          <p:cNvPr id="28" name="组合 27"/>
          <p:cNvGrpSpPr/>
          <p:nvPr/>
        </p:nvGrpSpPr>
        <p:grpSpPr>
          <a:xfrm>
            <a:off x="8002908" y="4998720"/>
            <a:ext cx="1724660" cy="1526540"/>
            <a:chOff x="2405212" y="2773349"/>
            <a:chExt cx="3647170" cy="2879747"/>
          </a:xfrm>
        </p:grpSpPr>
        <p:pic>
          <p:nvPicPr>
            <p:cNvPr id="29" name="图片 1"/>
            <p:cNvPicPr>
              <a:picLocks noChangeAspect="1"/>
            </p:cNvPicPr>
            <p:nvPr>
              <p:custDataLst>
                <p:tags r:id="rId16"/>
              </p:custDataLst>
            </p:nvPr>
          </p:nvPicPr>
          <p:blipFill>
            <a:blip r:embed="rId17"/>
            <a:stretch>
              <a:fillRect/>
            </a:stretch>
          </p:blipFill>
          <p:spPr>
            <a:xfrm flipH="1">
              <a:off x="2712718" y="2773349"/>
              <a:ext cx="2903233" cy="2879747"/>
            </a:xfrm>
            <a:prstGeom prst="rect">
              <a:avLst/>
            </a:prstGeom>
            <a:noFill/>
            <a:ln w="9525">
              <a:noFill/>
            </a:ln>
          </p:spPr>
        </p:pic>
        <p:sp>
          <p:nvSpPr>
            <p:cNvPr id="30" name="矩形 29"/>
            <p:cNvSpPr/>
            <p:nvPr>
              <p:custDataLst>
                <p:tags r:id="rId18"/>
              </p:custDataLst>
            </p:nvPr>
          </p:nvSpPr>
          <p:spPr>
            <a:xfrm>
              <a:off x="2405212" y="2899125"/>
              <a:ext cx="3647170" cy="1950178"/>
            </a:xfrm>
            <a:prstGeom prst="rect">
              <a:avLst/>
            </a:prstGeom>
            <a:noFill/>
          </p:spPr>
          <p:txBody>
            <a:bodyPr wrap="square" lIns="91440" tIns="45720" rIns="91440" bIns="45720">
              <a:noAutofit/>
            </a:bodyPr>
            <a:lstStyle/>
            <a:p>
              <a:pPr algn="ctr" fontAlgn="auto"/>
              <a:r>
                <a:rPr lang="zh-CN" altLang="en-US" sz="3600" b="1" strike="noStrike" cap="none" spc="50" noProof="1">
                  <a:ln w="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民主</a:t>
              </a:r>
              <a:endParaRPr lang="zh-CN" altLang="en-US" sz="3600" b="1" strike="noStrike" cap="none" spc="50" noProof="1">
                <a:ln w="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grpSp>
        <p:nvGrpSpPr>
          <p:cNvPr id="31" name="组合 30"/>
          <p:cNvGrpSpPr/>
          <p:nvPr/>
        </p:nvGrpSpPr>
        <p:grpSpPr>
          <a:xfrm>
            <a:off x="9581993" y="4934474"/>
            <a:ext cx="1833880" cy="1583055"/>
            <a:chOff x="5616377" y="3497397"/>
            <a:chExt cx="3239768" cy="3213418"/>
          </a:xfrm>
        </p:grpSpPr>
        <p:pic>
          <p:nvPicPr>
            <p:cNvPr id="32" name="图片 5"/>
            <p:cNvPicPr>
              <a:picLocks noChangeAspect="1"/>
            </p:cNvPicPr>
            <p:nvPr>
              <p:custDataLst>
                <p:tags r:id="rId19"/>
              </p:custDataLst>
            </p:nvPr>
          </p:nvPicPr>
          <p:blipFill>
            <a:blip r:embed="rId17"/>
            <a:stretch>
              <a:fillRect/>
            </a:stretch>
          </p:blipFill>
          <p:spPr>
            <a:xfrm>
              <a:off x="5616377" y="3497397"/>
              <a:ext cx="3239768" cy="3213418"/>
            </a:xfrm>
            <a:prstGeom prst="rect">
              <a:avLst/>
            </a:prstGeom>
            <a:noFill/>
            <a:ln w="9525">
              <a:noFill/>
            </a:ln>
          </p:spPr>
        </p:pic>
        <p:sp>
          <p:nvSpPr>
            <p:cNvPr id="33" name="矩形 32"/>
            <p:cNvSpPr/>
            <p:nvPr>
              <p:custDataLst>
                <p:tags r:id="rId20"/>
              </p:custDataLst>
            </p:nvPr>
          </p:nvSpPr>
          <p:spPr>
            <a:xfrm>
              <a:off x="6476800" y="3896898"/>
              <a:ext cx="1649051" cy="830101"/>
            </a:xfrm>
            <a:prstGeom prst="rect">
              <a:avLst/>
            </a:prstGeom>
            <a:noFill/>
          </p:spPr>
          <p:txBody>
            <a:bodyPr wrap="none" lIns="91440" tIns="45720" rIns="91440" bIns="45720">
              <a:noAutofit/>
            </a:bodyPr>
            <a:lstStyle/>
            <a:p>
              <a:pPr algn="ctr" fontAlgn="auto"/>
              <a:r>
                <a:rPr lang="zh-CN" altLang="en-US" sz="3600" b="1" strike="noStrike" spc="50" noProof="1">
                  <a:ln w="0"/>
                  <a:solidFill>
                    <a:schemeClr val="bg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科学</a:t>
              </a:r>
              <a:endParaRPr lang="zh-CN" altLang="en-US" sz="3600" b="1" strike="noStrike" cap="none" spc="50" noProof="1">
                <a:ln w="0"/>
                <a:solidFill>
                  <a:schemeClr val="bg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pSp>
      <p:pic>
        <p:nvPicPr>
          <p:cNvPr id="34" name="图片 33"/>
          <p:cNvPicPr>
            <a:picLocks noChangeAspect="1"/>
          </p:cNvPicPr>
          <p:nvPr>
            <p:custDataLst>
              <p:tags r:id="rId21"/>
            </p:custDataLst>
          </p:nvPr>
        </p:nvPicPr>
        <p:blipFill rotWithShape="1">
          <a:blip r:embed="rId22">
            <a:extLst>
              <a:ext uri="{BEBA8EAE-BF5A-486C-A8C5-ECC9F3942E4B}">
                <a14:imgProps xmlns:a14="http://schemas.microsoft.com/office/drawing/2010/main">
                  <a14:imgLayer r:embed="rId23">
                    <a14:imgEffect>
                      <a14:backgroundRemoval t="0" b="50972" l="5625" r="100000">
                        <a14:foregroundMark x1="27266" y1="22639" x2="27266" y2="22639"/>
                        <a14:foregroundMark x1="36875" y1="19583" x2="36875" y2="19583"/>
                        <a14:foregroundMark x1="40391" y1="19028" x2="40391" y2="19028"/>
                        <a14:foregroundMark x1="47969" y1="28472" x2="47969" y2="28472"/>
                        <a14:foregroundMark x1="63125" y1="17778" x2="63125" y2="17778"/>
                        <a14:foregroundMark x1="66719" y1="19583" x2="66719" y2="19583"/>
                        <a14:foregroundMark x1="75313" y1="28472" x2="75313" y2="28472"/>
                        <a14:foregroundMark x1="86953" y1="29444" x2="86953" y2="29444"/>
                      </a14:backgroundRemoval>
                    </a14:imgEffect>
                  </a14:imgLayer>
                </a14:imgProps>
              </a:ext>
            </a:extLst>
          </a:blip>
          <a:srcRect l="9521" t="6096" r="6786" b="60543"/>
          <a:stretch>
            <a:fillRect/>
          </a:stretch>
        </p:blipFill>
        <p:spPr>
          <a:xfrm>
            <a:off x="7000240" y="5788660"/>
            <a:ext cx="1697355" cy="541655"/>
          </a:xfrm>
          <a:prstGeom prst="rect">
            <a:avLst/>
          </a:prstGeom>
          <a:effectLst>
            <a:glow rad="63500">
              <a:schemeClr val="bg1">
                <a:alpha val="40000"/>
              </a:schemeClr>
            </a:glow>
          </a:effectLst>
        </p:spPr>
      </p:pic>
      <p:pic>
        <p:nvPicPr>
          <p:cNvPr id="35" name="图片 34"/>
          <p:cNvPicPr>
            <a:picLocks noChangeAspect="1"/>
          </p:cNvPicPr>
          <p:nvPr>
            <p:custDataLst>
              <p:tags r:id="rId24"/>
            </p:custDataLst>
          </p:nvPr>
        </p:nvPicPr>
        <p:blipFill rotWithShape="1">
          <a:blip r:embed="rId25">
            <a:extLst>
              <a:ext uri="{BEBA8EAE-BF5A-486C-A8C5-ECC9F3942E4B}">
                <a14:imgProps xmlns:a14="http://schemas.microsoft.com/office/drawing/2010/main">
                  <a14:imgLayer r:embed="rId23">
                    <a14:imgEffect>
                      <a14:backgroundRemoval t="50417" b="85694" l="7500" r="93125">
                        <a14:foregroundMark x1="17656" y1="73056" x2="17656" y2="73056"/>
                        <a14:foregroundMark x1="23125" y1="73194" x2="23125" y2="73194"/>
                        <a14:foregroundMark x1="39375" y1="63333" x2="39375" y2="63333"/>
                        <a14:foregroundMark x1="39453" y1="55000" x2="39453" y2="55000"/>
                        <a14:foregroundMark x1="54453" y1="66944" x2="54453" y2="66944"/>
                        <a14:foregroundMark x1="77031" y1="64306" x2="77031" y2="64306"/>
                        <a14:foregroundMark x1="81172" y1="66250" x2="81172" y2="66250"/>
                      </a14:backgroundRemoval>
                    </a14:imgEffect>
                  </a14:imgLayer>
                </a14:imgProps>
              </a:ext>
            </a:extLst>
          </a:blip>
          <a:srcRect l="8036" t="49984" r="7857" b="13652"/>
          <a:stretch>
            <a:fillRect/>
          </a:stretch>
        </p:blipFill>
        <p:spPr>
          <a:xfrm>
            <a:off x="9015095" y="5786755"/>
            <a:ext cx="1276350" cy="585470"/>
          </a:xfrm>
          <a:prstGeom prst="rect">
            <a:avLst/>
          </a:prstGeom>
          <a:effectLst>
            <a:glow rad="25400">
              <a:schemeClr val="bg1"/>
            </a:glow>
          </a:effectLst>
        </p:spPr>
      </p:pic>
      <p:sp>
        <p:nvSpPr>
          <p:cNvPr id="36" name="文本框 35"/>
          <p:cNvSpPr txBox="1"/>
          <p:nvPr>
            <p:custDataLst>
              <p:tags r:id="rId26"/>
            </p:custDataLst>
          </p:nvPr>
        </p:nvSpPr>
        <p:spPr>
          <a:xfrm>
            <a:off x="2445010" y="5439067"/>
            <a:ext cx="4007161" cy="521970"/>
          </a:xfrm>
          <a:prstGeom prst="rect">
            <a:avLst/>
          </a:prstGeom>
          <a:solidFill>
            <a:schemeClr val="accent4">
              <a:lumMod val="20000"/>
              <a:lumOff val="80000"/>
            </a:schemeClr>
          </a:solidFill>
        </p:spPr>
        <p:txBody>
          <a:bodyPr wrap="square" rtlCol="0" anchor="t">
            <a:spAutoFit/>
          </a:bodyPr>
          <a:lstStyle>
            <a:defPPr>
              <a:defRPr lang="zh-CN"/>
            </a:defPPr>
            <a:lvl1pPr>
              <a:defRPr sz="2800" b="1">
                <a:ln>
                  <a:noFill/>
                </a:ln>
                <a:solidFill>
                  <a:prstClr val="black"/>
                </a:solidFill>
                <a:effectLst/>
                <a:uLnTx/>
                <a:uFillTx/>
                <a:latin typeface="楷体" panose="02010609060101010101" charset="-122"/>
                <a:ea typeface="楷体" panose="02010609060101010101" charset="-122"/>
                <a:cs typeface="华文中宋" panose="02010600040101010101" charset="-122"/>
              </a:defRPr>
            </a:lvl1pPr>
          </a:lstStyle>
          <a:p>
            <a:r>
              <a:rPr lang="zh-CN" altLang="en-US" dirty="0">
                <a:solidFill>
                  <a:srgbClr val="C00000"/>
                </a:solidFill>
                <a:latin typeface="黑体" panose="02010609060101010101" pitchFamily="49" charset="-122"/>
                <a:ea typeface="黑体" panose="02010609060101010101" pitchFamily="49" charset="-122"/>
              </a:rPr>
              <a:t>《新青年》和北京大学</a:t>
            </a:r>
            <a:endParaRPr lang="zh-CN" altLang="en-US" dirty="0">
              <a:solidFill>
                <a:srgbClr val="C00000"/>
              </a:solidFill>
              <a:latin typeface="黑体" panose="02010609060101010101" pitchFamily="49" charset="-122"/>
              <a:ea typeface="黑体" panose="02010609060101010101" pitchFamily="49" charset="-122"/>
            </a:endParaRPr>
          </a:p>
        </p:txBody>
      </p:sp>
      <p:grpSp>
        <p:nvGrpSpPr>
          <p:cNvPr id="26" name="组合 25"/>
          <p:cNvGrpSpPr/>
          <p:nvPr/>
        </p:nvGrpSpPr>
        <p:grpSpPr>
          <a:xfrm>
            <a:off x="1642110" y="1613535"/>
            <a:ext cx="8970645" cy="4053840"/>
            <a:chOff x="2092" y="3099"/>
            <a:chExt cx="14127" cy="6384"/>
          </a:xfrm>
        </p:grpSpPr>
        <p:sp>
          <p:nvSpPr>
            <p:cNvPr id="22" name="矩形 21"/>
            <p:cNvSpPr/>
            <p:nvPr/>
          </p:nvSpPr>
          <p:spPr>
            <a:xfrm>
              <a:off x="2092" y="3099"/>
              <a:ext cx="14076" cy="6384"/>
            </a:xfrm>
            <a:prstGeom prst="rect">
              <a:avLst/>
            </a:prstGeom>
          </p:spPr>
          <p:style>
            <a:lnRef idx="0">
              <a:srgbClr val="FFFFFF"/>
            </a:lnRef>
            <a:fillRef idx="2">
              <a:schemeClr val="accent1"/>
            </a:fillRef>
            <a:effectRef idx="1">
              <a:schemeClr val="accent1"/>
            </a:effectRef>
            <a:fontRef idx="minor">
              <a:schemeClr val="lt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grpSp>
          <p:nvGrpSpPr>
            <p:cNvPr id="23" name="组合 22"/>
            <p:cNvGrpSpPr/>
            <p:nvPr/>
          </p:nvGrpSpPr>
          <p:grpSpPr>
            <a:xfrm>
              <a:off x="2092" y="4492"/>
              <a:ext cx="3854" cy="4295"/>
              <a:chOff x="24" y="5781"/>
              <a:chExt cx="3854" cy="4295"/>
            </a:xfrm>
          </p:grpSpPr>
          <p:pic>
            <p:nvPicPr>
              <p:cNvPr id="1026" name="Picture 2"/>
              <p:cNvPicPr>
                <a:picLocks noChangeAspect="1" noChangeArrowheads="1"/>
              </p:cNvPicPr>
              <p:nvPr>
                <p:custDataLst>
                  <p:tags r:id="rId27"/>
                </p:custDataLst>
              </p:nvPr>
            </p:nvPicPr>
            <p:blipFill>
              <a:blip r:embed="rId28"/>
              <a:srcRect/>
              <a:stretch>
                <a:fillRect/>
              </a:stretch>
            </p:blipFill>
            <p:spPr bwMode="auto">
              <a:xfrm>
                <a:off x="663" y="5781"/>
                <a:ext cx="2300" cy="3207"/>
              </a:xfrm>
              <a:prstGeom prst="roundRect">
                <a:avLst>
                  <a:gd name="adj" fmla="val 8594"/>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0">
                <a:srgbClr val="FFFFFF"/>
              </a:lnRef>
              <a:fillRef idx="2">
                <a:schemeClr val="accent1"/>
              </a:fillRef>
              <a:effectRef idx="1">
                <a:schemeClr val="accent1"/>
              </a:effectRef>
              <a:fontRef idx="minor">
                <a:schemeClr val="lt1"/>
              </a:fontRef>
            </p:style>
          </p:pic>
          <p:sp>
            <p:nvSpPr>
              <p:cNvPr id="24" name="文本框 23"/>
              <p:cNvSpPr txBox="1"/>
              <p:nvPr>
                <p:custDataLst>
                  <p:tags r:id="rId29"/>
                </p:custDataLst>
              </p:nvPr>
            </p:nvSpPr>
            <p:spPr>
              <a:xfrm>
                <a:off x="24" y="9496"/>
                <a:ext cx="3854" cy="580"/>
              </a:xfrm>
              <a:prstGeom prst="rect">
                <a:avLst/>
              </a:prstGeom>
            </p:spPr>
            <p:style>
              <a:lnRef idx="0">
                <a:srgbClr val="FFFFFF"/>
              </a:lnRef>
              <a:fillRef idx="2">
                <a:schemeClr val="accent1"/>
              </a:fillRef>
              <a:effectRef idx="1">
                <a:schemeClr val="accent1"/>
              </a:effectRef>
              <a:fontRef idx="minor">
                <a:schemeClr val="lt1"/>
              </a:fontRef>
            </p:style>
            <p:txBody>
              <a:bodyPr wrap="square" rtlCol="0" anchor="t">
                <a:spAutoFit/>
              </a:bodyPr>
              <a:lstStyle/>
              <a:p>
                <a:pPr algn="ctr"/>
                <a:r>
                  <a:rPr b="1" dirty="0">
                    <a:solidFill>
                      <a:schemeClr val="bg1"/>
                    </a:solidFill>
                    <a:latin typeface="黑体" panose="02010609060101010101" pitchFamily="49" charset="-122"/>
                    <a:ea typeface="黑体" panose="02010609060101010101" pitchFamily="49" charset="-122"/>
                    <a:cs typeface="楷体" panose="02010609060101010101" charset="-122"/>
                  </a:rPr>
                  <a:t>蔡元培</a:t>
                </a:r>
                <a:r>
                  <a:rPr sz="1600" b="1" dirty="0">
                    <a:solidFill>
                      <a:schemeClr val="bg1"/>
                    </a:solidFill>
                    <a:latin typeface="黑体" panose="02010609060101010101" pitchFamily="49" charset="-122"/>
                    <a:ea typeface="黑体" panose="02010609060101010101" pitchFamily="49" charset="-122"/>
                    <a:cs typeface="楷体" panose="02010609060101010101" charset="-122"/>
                  </a:rPr>
                  <a:t>（1868</a:t>
                </a:r>
                <a:r>
                  <a:rPr lang="en-US" sz="1600" b="1" dirty="0">
                    <a:solidFill>
                      <a:schemeClr val="bg1"/>
                    </a:solidFill>
                    <a:latin typeface="黑体" panose="02010609060101010101" pitchFamily="49" charset="-122"/>
                    <a:ea typeface="黑体" panose="02010609060101010101" pitchFamily="49" charset="-122"/>
                    <a:cs typeface="楷体" panose="02010609060101010101" charset="-122"/>
                  </a:rPr>
                  <a:t>-</a:t>
                </a:r>
                <a:r>
                  <a:rPr sz="1600" b="1" dirty="0">
                    <a:solidFill>
                      <a:schemeClr val="bg1"/>
                    </a:solidFill>
                    <a:latin typeface="黑体" panose="02010609060101010101" pitchFamily="49" charset="-122"/>
                    <a:ea typeface="黑体" panose="02010609060101010101" pitchFamily="49" charset="-122"/>
                    <a:cs typeface="楷体" panose="02010609060101010101" charset="-122"/>
                  </a:rPr>
                  <a:t>1940）</a:t>
                </a:r>
                <a:endParaRPr sz="1600" b="1" dirty="0">
                  <a:solidFill>
                    <a:schemeClr val="bg1"/>
                  </a:solidFill>
                  <a:latin typeface="黑体" panose="02010609060101010101" pitchFamily="49" charset="-122"/>
                  <a:ea typeface="黑体" panose="02010609060101010101" pitchFamily="49" charset="-122"/>
                  <a:cs typeface="楷体" panose="02010609060101010101" charset="-122"/>
                </a:endParaRPr>
              </a:p>
            </p:txBody>
          </p:sp>
        </p:grpSp>
        <p:sp>
          <p:nvSpPr>
            <p:cNvPr id="25" name="矩形 24"/>
            <p:cNvSpPr/>
            <p:nvPr>
              <p:custDataLst>
                <p:tags r:id="rId30"/>
              </p:custDataLst>
            </p:nvPr>
          </p:nvSpPr>
          <p:spPr>
            <a:xfrm>
              <a:off x="5556" y="3284"/>
              <a:ext cx="10663" cy="5572"/>
            </a:xfrm>
            <a:prstGeom prst="rect">
              <a:avLst/>
            </a:prstGeom>
          </p:spPr>
          <p:style>
            <a:lnRef idx="0">
              <a:srgbClr val="FFFFFF"/>
            </a:lnRef>
            <a:fillRef idx="2">
              <a:schemeClr val="accent1"/>
            </a:fillRef>
            <a:effectRef idx="1">
              <a:schemeClr val="accent1"/>
            </a:effectRef>
            <a:fontRef idx="minor">
              <a:schemeClr val="lt1"/>
            </a:fontRef>
          </p:style>
          <p:txBody>
            <a:bodyPr wrap="square">
              <a:spAutoFit/>
            </a:bodyPr>
            <a:lstStyle/>
            <a:p>
              <a:r>
                <a:rPr lang="zh-CN" altLang="en-US" sz="2800" b="1" dirty="0" smtClean="0">
                  <a:solidFill>
                    <a:schemeClr val="bg1"/>
                  </a:solidFill>
                  <a:latin typeface="黑体" panose="02010609060101010101" pitchFamily="49" charset="-122"/>
                  <a:ea typeface="黑体" panose="02010609060101010101" pitchFamily="49" charset="-122"/>
                </a:rPr>
                <a:t>人物扫描：</a:t>
              </a:r>
              <a:r>
                <a:rPr sz="2800" b="1" dirty="0">
                  <a:solidFill>
                    <a:schemeClr val="bg1"/>
                  </a:solidFill>
                  <a:latin typeface="黑体" panose="02010609060101010101" pitchFamily="49" charset="-122"/>
                  <a:ea typeface="黑体" panose="02010609060101010101" pitchFamily="49" charset="-122"/>
                </a:rPr>
                <a:t>蔡元培，浙江绍兴人，中国近代著名民主革命家和教育家。蔡元培在1916年出任北京大学校长之后，着力营造</a:t>
              </a:r>
              <a:r>
                <a:rPr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“兼容并包”</a:t>
              </a:r>
              <a:r>
                <a:rPr sz="2800" b="1" dirty="0">
                  <a:solidFill>
                    <a:schemeClr val="bg1"/>
                  </a:solidFill>
                  <a:latin typeface="黑体" panose="02010609060101010101" pitchFamily="49" charset="-122"/>
                  <a:ea typeface="黑体" panose="02010609060101010101" pitchFamily="49" charset="-122"/>
                </a:rPr>
                <a:t>和</a:t>
              </a:r>
              <a:r>
                <a:rPr sz="2800" b="1" dirty="0">
                  <a:solidFill>
                    <a:srgbClr val="FF0000"/>
                  </a:solidFill>
                  <a:latin typeface="黑体" panose="02010609060101010101" pitchFamily="49" charset="-122"/>
                  <a:ea typeface="黑体" panose="02010609060101010101" pitchFamily="49" charset="-122"/>
                  <a:cs typeface="黑体" panose="02010609060101010101" pitchFamily="49" charset="-122"/>
                </a:rPr>
                <a:t>“思想自由”</a:t>
              </a:r>
              <a:r>
                <a:rPr sz="2800" b="1" dirty="0">
                  <a:solidFill>
                    <a:schemeClr val="bg1"/>
                  </a:solidFill>
                  <a:latin typeface="黑体" panose="02010609060101010101" pitchFamily="49" charset="-122"/>
                  <a:ea typeface="黑体" panose="02010609060101010101" pitchFamily="49" charset="-122"/>
                </a:rPr>
                <a:t>的学术研究氛围，聘请了一大批具有新思想的学者到北京大学任教，使得北京大学不仅成为人才鼎盛、学术兴旺的全国最高学府，也成为中国新文化运动的大本营。</a:t>
              </a:r>
              <a:endParaRPr sz="2800" b="1" dirty="0">
                <a:solidFill>
                  <a:schemeClr val="bg1"/>
                </a:solidFill>
                <a:latin typeface="黑体" panose="02010609060101010101" pitchFamily="49" charset="-122"/>
                <a:ea typeface="黑体" panose="02010609060101010101" pitchFamily="49" charset="-122"/>
              </a:endParaRPr>
            </a:p>
          </p:txBody>
        </p:sp>
      </p:grpSp>
      <p:sp>
        <p:nvSpPr>
          <p:cNvPr id="27" name="文本框 26"/>
          <p:cNvSpPr txBox="1"/>
          <p:nvPr/>
        </p:nvSpPr>
        <p:spPr>
          <a:xfrm>
            <a:off x="757555" y="958215"/>
            <a:ext cx="4064000" cy="645160"/>
          </a:xfrm>
          <a:prstGeom prst="rect">
            <a:avLst/>
          </a:prstGeom>
          <a:noFill/>
        </p:spPr>
        <p:txBody>
          <a:bodyPr wrap="square" rtlCol="0">
            <a:spAutoFit/>
          </a:bodyPr>
          <a:lstStyle/>
          <a:p>
            <a:r>
              <a:rPr lang="en-US" altLang="zh-CN" sz="3600" dirty="0">
                <a:latin typeface="黑体" panose="02010609060101010101" pitchFamily="49" charset="-122"/>
                <a:ea typeface="黑体" panose="02010609060101010101" pitchFamily="49" charset="-122"/>
                <a:cs typeface="蝶飞行楷" panose="02010609000101010101" charset="-122"/>
              </a:rPr>
              <a:t>1.</a:t>
            </a:r>
            <a:r>
              <a:rPr lang="zh-CN" altLang="en-US" sz="3600" dirty="0">
                <a:latin typeface="黑体" panose="02010609060101010101" pitchFamily="49" charset="-122"/>
                <a:ea typeface="黑体" panose="02010609060101010101" pitchFamily="49" charset="-122"/>
                <a:cs typeface="蝶飞行楷" panose="02010609000101010101" charset="-122"/>
              </a:rPr>
              <a:t>兴起</a:t>
            </a:r>
            <a:endParaRPr lang="zh-CN" altLang="en-US" sz="3600" dirty="0">
              <a:latin typeface="黑体" panose="02010609060101010101" pitchFamily="49" charset="-122"/>
              <a:ea typeface="黑体" panose="02010609060101010101" pitchFamily="49" charset="-122"/>
              <a:cs typeface="蝶飞行楷" panose="02010609000101010101" charset="-122"/>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ppt_x"/>
                                          </p:val>
                                        </p:tav>
                                        <p:tav tm="100000">
                                          <p:val>
                                            <p:strVal val="#ppt_x"/>
                                          </p:val>
                                        </p:tav>
                                      </p:tavLst>
                                    </p:anim>
                                    <p:anim calcmode="lin" valueType="num">
                                      <p:cBhvr additive="base">
                                        <p:cTn id="1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1000"/>
                                        <p:tgtEl>
                                          <p:spTgt spid="18"/>
                                        </p:tgtEl>
                                      </p:cBhvr>
                                    </p:animEffect>
                                    <p:anim calcmode="lin" valueType="num">
                                      <p:cBhvr>
                                        <p:cTn id="29" dur="1000" fill="hold"/>
                                        <p:tgtEl>
                                          <p:spTgt spid="18"/>
                                        </p:tgtEl>
                                        <p:attrNameLst>
                                          <p:attrName>ppt_x</p:attrName>
                                        </p:attrNameLst>
                                      </p:cBhvr>
                                      <p:tavLst>
                                        <p:tav tm="0">
                                          <p:val>
                                            <p:strVal val="#ppt_x"/>
                                          </p:val>
                                        </p:tav>
                                        <p:tav tm="100000">
                                          <p:val>
                                            <p:strVal val="#ppt_x"/>
                                          </p:val>
                                        </p:tav>
                                      </p:tavLst>
                                    </p:anim>
                                    <p:anim calcmode="lin" valueType="num">
                                      <p:cBhvr>
                                        <p:cTn id="30" dur="1000" fill="hold"/>
                                        <p:tgtEl>
                                          <p:spTgt spid="18"/>
                                        </p:tgtEl>
                                        <p:attrNameLst>
                                          <p:attrName>ppt_y</p:attrName>
                                        </p:attrNameLst>
                                      </p:cBhvr>
                                      <p:tavLst>
                                        <p:tav tm="0">
                                          <p:val>
                                            <p:strVal val="#ppt_y+.1"/>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blinds(horizontal)">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55" presetClass="entr" presetSubtype="0" fill="hold" nodeType="click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1000" fill="hold"/>
                                        <p:tgtEl>
                                          <p:spTgt spid="28"/>
                                        </p:tgtEl>
                                        <p:attrNameLst>
                                          <p:attrName>ppt_w</p:attrName>
                                        </p:attrNameLst>
                                      </p:cBhvr>
                                      <p:tavLst>
                                        <p:tav tm="0">
                                          <p:val>
                                            <p:strVal val="#ppt_w*0.70"/>
                                          </p:val>
                                        </p:tav>
                                        <p:tav tm="100000">
                                          <p:val>
                                            <p:strVal val="#ppt_w"/>
                                          </p:val>
                                        </p:tav>
                                      </p:tavLst>
                                    </p:anim>
                                    <p:anim calcmode="lin" valueType="num">
                                      <p:cBhvr>
                                        <p:cTn id="51" dur="1000" fill="hold"/>
                                        <p:tgtEl>
                                          <p:spTgt spid="28"/>
                                        </p:tgtEl>
                                        <p:attrNameLst>
                                          <p:attrName>ppt_h</p:attrName>
                                        </p:attrNameLst>
                                      </p:cBhvr>
                                      <p:tavLst>
                                        <p:tav tm="0">
                                          <p:val>
                                            <p:strVal val="#ppt_h"/>
                                          </p:val>
                                        </p:tav>
                                        <p:tav tm="100000">
                                          <p:val>
                                            <p:strVal val="#ppt_h"/>
                                          </p:val>
                                        </p:tav>
                                      </p:tavLst>
                                    </p:anim>
                                    <p:animEffect transition="in" filter="fade">
                                      <p:cBhvr>
                                        <p:cTn id="52" dur="1000"/>
                                        <p:tgtEl>
                                          <p:spTgt spid="28"/>
                                        </p:tgtEl>
                                      </p:cBhvr>
                                    </p:animEffect>
                                  </p:childTnLst>
                                </p:cTn>
                              </p:par>
                              <p:par>
                                <p:cTn id="53" presetID="55"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1000" fill="hold"/>
                                        <p:tgtEl>
                                          <p:spTgt spid="31"/>
                                        </p:tgtEl>
                                        <p:attrNameLst>
                                          <p:attrName>ppt_w</p:attrName>
                                        </p:attrNameLst>
                                      </p:cBhvr>
                                      <p:tavLst>
                                        <p:tav tm="0">
                                          <p:val>
                                            <p:strVal val="#ppt_w*0.70"/>
                                          </p:val>
                                        </p:tav>
                                        <p:tav tm="100000">
                                          <p:val>
                                            <p:strVal val="#ppt_w"/>
                                          </p:val>
                                        </p:tav>
                                      </p:tavLst>
                                    </p:anim>
                                    <p:anim calcmode="lin" valueType="num">
                                      <p:cBhvr>
                                        <p:cTn id="56" dur="1000" fill="hold"/>
                                        <p:tgtEl>
                                          <p:spTgt spid="31"/>
                                        </p:tgtEl>
                                        <p:attrNameLst>
                                          <p:attrName>ppt_h</p:attrName>
                                        </p:attrNameLst>
                                      </p:cBhvr>
                                      <p:tavLst>
                                        <p:tav tm="0">
                                          <p:val>
                                            <p:strVal val="#ppt_h"/>
                                          </p:val>
                                        </p:tav>
                                        <p:tav tm="100000">
                                          <p:val>
                                            <p:strVal val="#ppt_h"/>
                                          </p:val>
                                        </p:tav>
                                      </p:tavLst>
                                    </p:anim>
                                    <p:animEffect transition="in" filter="fade">
                                      <p:cBhvr>
                                        <p:cTn id="57" dur="10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blinds(horizontal)">
                                      <p:cBhvr>
                                        <p:cTn id="74" dur="500"/>
                                        <p:tgtEl>
                                          <p:spTgt spid="36"/>
                                        </p:tgtEl>
                                      </p:cBhvr>
                                    </p:animEffect>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additive="base">
                                        <p:cTn id="79" dur="500" fill="hold"/>
                                        <p:tgtEl>
                                          <p:spTgt spid="26"/>
                                        </p:tgtEl>
                                        <p:attrNameLst>
                                          <p:attrName>ppt_x</p:attrName>
                                        </p:attrNameLst>
                                      </p:cBhvr>
                                      <p:tavLst>
                                        <p:tav tm="0">
                                          <p:val>
                                            <p:strVal val="#ppt_x"/>
                                          </p:val>
                                        </p:tav>
                                        <p:tav tm="100000">
                                          <p:val>
                                            <p:strVal val="#ppt_x"/>
                                          </p:val>
                                        </p:tav>
                                      </p:tavLst>
                                    </p:anim>
                                    <p:anim calcmode="lin" valueType="num">
                                      <p:cBhvr additive="base">
                                        <p:cTn id="8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5" grpId="0" bldLvl="0" animBg="1"/>
      <p:bldP spid="17" grpId="0"/>
      <p:bldP spid="17" grpId="1"/>
      <p:bldP spid="18" grpId="0" bldLvl="0" animBg="1"/>
      <p:bldP spid="20" grpId="0" bldLvl="0" animBg="1"/>
      <p:bldP spid="20" grpId="1"/>
      <p:bldP spid="21" grpId="0" bldLvl="0" animBg="1"/>
      <p:bldP spid="36" grpId="0" bldLvl="0" animBg="1"/>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00.xml><?xml version="1.0" encoding="utf-8"?>
<p:tagLst xmlns:p="http://schemas.openxmlformats.org/presentationml/2006/main">
  <p:tag name="AS_UNIQUEID" val="287"/>
  <p:tag name="KSO_WM_BEAUTIFY_FLAG" val=""/>
</p:tagLst>
</file>

<file path=ppt/tags/tag101.xml><?xml version="1.0" encoding="utf-8"?>
<p:tagLst xmlns:p="http://schemas.openxmlformats.org/presentationml/2006/main">
  <p:tag name="AS_UNIQUEID" val="858"/>
  <p:tag name="KSO_WM_BEAUTIFY_FLAG" val=""/>
</p:tagLst>
</file>

<file path=ppt/tags/tag102.xml><?xml version="1.0" encoding="utf-8"?>
<p:tagLst xmlns:p="http://schemas.openxmlformats.org/presentationml/2006/main">
  <p:tag name="AS_UNIQUEID" val="859"/>
  <p:tag name="KSO_WM_BEAUTIFY_FLAG" val=""/>
</p:tagLst>
</file>

<file path=ppt/tags/tag103.xml><?xml version="1.0" encoding="utf-8"?>
<p:tagLst xmlns:p="http://schemas.openxmlformats.org/presentationml/2006/main">
  <p:tag name="AS_UNIQUEID" val="861"/>
  <p:tag name="KSO_WM_BEAUTIFY_FLAG" val=""/>
</p:tagLst>
</file>

<file path=ppt/tags/tag104.xml><?xml version="1.0" encoding="utf-8"?>
<p:tagLst xmlns:p="http://schemas.openxmlformats.org/presentationml/2006/main">
  <p:tag name="AS_UNIQUEID" val="862"/>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AS_UNIQUEID" val="286"/>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AS_UNIQUEID" val="8"/>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AS_UNIQUEID" val="469"/>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AS_UNIQUEID" val="1185"/>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wm#"/>
  <p:tag name="KSO_WM_TEMPLATE_CATEGORY" val="custom"/>
  <p:tag name="KSO_WM_TEMPLATE_INDEX" val="20205081"/>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wm#"/>
  <p:tag name="KSO_WM_TEMPLATE_CATEGORY" val="custom"/>
  <p:tag name="KSO_WM_TEMPLATE_INDEX" val="20205081"/>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AS_UNIQUEID" val="1185"/>
  <p:tag name="KSO_WM_BEAUTIFY_FLAG" val=""/>
</p:tagLst>
</file>

<file path=ppt/tags/tag160.xml><?xml version="1.0" encoding="utf-8"?>
<p:tagLst xmlns:p="http://schemas.openxmlformats.org/presentationml/2006/main">
  <p:tag name="AS_UNIQUEID" val="3541"/>
  <p:tag name="KSO_WM_BEAUTIFY_FLAG" val=""/>
</p:tagLst>
</file>

<file path=ppt/tags/tag161.xml><?xml version="1.0" encoding="utf-8"?>
<p:tagLst xmlns:p="http://schemas.openxmlformats.org/presentationml/2006/main">
  <p:tag name="AS_UNIQUEID" val="3553"/>
  <p:tag name="KSO_WM_BEAUTIFY_FLAG" val=""/>
</p:tagLst>
</file>

<file path=ppt/tags/tag162.xml><?xml version="1.0" encoding="utf-8"?>
<p:tagLst xmlns:p="http://schemas.openxmlformats.org/presentationml/2006/main">
  <p:tag name="AS_UNIQUEID" val="3544"/>
</p:tagLst>
</file>

<file path=ppt/tags/tag163.xml><?xml version="1.0" encoding="utf-8"?>
<p:tagLst xmlns:p="http://schemas.openxmlformats.org/presentationml/2006/main">
  <p:tag name="AS_UNIQUEID" val="3545"/>
</p:tagLst>
</file>

<file path=ppt/tags/tag164.xml><?xml version="1.0" encoding="utf-8"?>
<p:tagLst xmlns:p="http://schemas.openxmlformats.org/presentationml/2006/main">
  <p:tag name="AS_UNIQUEID" val="3546"/>
  <p:tag name="KSO_WM_BEAUTIFY_FLAG" val=""/>
</p:tagLst>
</file>

<file path=ppt/tags/tag165.xml><?xml version="1.0" encoding="utf-8"?>
<p:tagLst xmlns:p="http://schemas.openxmlformats.org/presentationml/2006/main">
  <p:tag name="AS_UNIQUEID" val="3547"/>
  <p:tag name="KSO_WM_BEAUTIFY_FLAG" val=""/>
</p:tagLst>
</file>

<file path=ppt/tags/tag166.xml><?xml version="1.0" encoding="utf-8"?>
<p:tagLst xmlns:p="http://schemas.openxmlformats.org/presentationml/2006/main">
  <p:tag name="AS_UNIQUEID" val="3548"/>
  <p:tag name="KSO_WM_BEAUTIFY_FLAG" val=""/>
</p:tagLst>
</file>

<file path=ppt/tags/tag167.xml><?xml version="1.0" encoding="utf-8"?>
<p:tagLst xmlns:p="http://schemas.openxmlformats.org/presentationml/2006/main">
  <p:tag name="AS_UNIQUEID" val="3549"/>
</p:tagLst>
</file>

<file path=ppt/tags/tag168.xml><?xml version="1.0" encoding="utf-8"?>
<p:tagLst xmlns:p="http://schemas.openxmlformats.org/presentationml/2006/main">
  <p:tag name="AS_UNIQUEID" val="3550"/>
  <p:tag name="KSO_WM_BEAUTIFY_FLAG" val=""/>
</p:tagLst>
</file>

<file path=ppt/tags/tag169.xml><?xml version="1.0" encoding="utf-8"?>
<p:tagLst xmlns:p="http://schemas.openxmlformats.org/presentationml/2006/main">
  <p:tag name="AS_UNIQUEID" val="3551"/>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AS_UNIQUEID" val="3552"/>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wm#"/>
  <p:tag name="KSO_WM_TEMPLATE_CATEGORY" val="custom"/>
  <p:tag name="KSO_WM_TEMPLATE_INDEX" val="20205081"/>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wm#"/>
  <p:tag name="KSO_WM_TEMPLATE_CATEGORY" val="custom"/>
  <p:tag name="KSO_WM_TEMPLATE_INDEX" val="20205081"/>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 name="KSO_WM_UNIT_PLACING_PICTURE_USER_VIEWPORT" val="{&quot;height&quot;:9450,&quot;width&quot;:6750}"/>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wm#"/>
  <p:tag name="KSO_WM_TEMPLATE_CATEGORY" val="custom"/>
  <p:tag name="KSO_WM_TEMPLATE_INDEX" val="20205081"/>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wm#"/>
  <p:tag name="KSO_WM_TEMPLATE_CATEGORY" val="custom"/>
  <p:tag name="KSO_WM_TEMPLATE_INDEX" val="20205081"/>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wm#"/>
  <p:tag name="KSO_WM_TEMPLATE_CATEGORY" val="custom"/>
  <p:tag name="KSO_WM_TEMPLATE_INDEX" val="20205081"/>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wm#"/>
  <p:tag name="KSO_WM_TEMPLATE_CATEGORY" val="custom"/>
  <p:tag name="KSO_WM_TEMPLATE_INDEX" val="20205081"/>
</p:tagLst>
</file>

<file path=ppt/tags/tag252.xml><?xml version="1.0" encoding="utf-8"?>
<p:tagLst xmlns:p="http://schemas.openxmlformats.org/presentationml/2006/main">
  <p:tag name="AS_UNIQUEID" val="952"/>
  <p:tag name="KSO_WM_BEAUTIFY_FLAG" val=""/>
</p:tagLst>
</file>

<file path=ppt/tags/tag253.xml><?xml version="1.0" encoding="utf-8"?>
<p:tagLst xmlns:p="http://schemas.openxmlformats.org/presentationml/2006/main">
  <p:tag name="AS_UNIQUEID" val="953"/>
  <p:tag name="KSO_WM_UNIT_TABLE_BEAUTIFY" val="smartTable{ee3557fe-33d0-4e83-9649-28512011b13f}"/>
  <p:tag name="TABLE_COLOR_RGB" val="0x000000*0xFFFFFF*0x212121*0xFFFFFF*0xE34D4D*0xE67A4A*0xECAF40*0x8DC32D*0x38B8A3*0x3B93BF"/>
  <p:tag name="TABLE_COLORIDX" val="c"/>
  <p:tag name="TABLE_EMPHASIZE_COLOR" val="14896461"/>
  <p:tag name="TABLE_SKINIDX" val="3"/>
  <p:tag name="KSO_WM_BEAUTIFY_FLAG" val=""/>
</p:tagLst>
</file>

<file path=ppt/tags/tag254.xml><?xml version="1.0" encoding="utf-8"?>
<p:tagLst xmlns:p="http://schemas.openxmlformats.org/presentationml/2006/main">
  <p:tag name="AS_UNIQUEID" val="954"/>
  <p:tag name="KSO_WM_BEAUTIFY_FLAG" val=""/>
</p:tagLst>
</file>

<file path=ppt/tags/tag255.xml><?xml version="1.0" encoding="utf-8"?>
<p:tagLst xmlns:p="http://schemas.openxmlformats.org/presentationml/2006/main">
  <p:tag name="AS_UNIQUEID" val="955"/>
  <p:tag name="KSO_WM_BEAUTIFY_FLAG" val=""/>
</p:tagLst>
</file>

<file path=ppt/tags/tag256.xml><?xml version="1.0" encoding="utf-8"?>
<p:tagLst xmlns:p="http://schemas.openxmlformats.org/presentationml/2006/main">
  <p:tag name="AS_UNIQUEID" val="956"/>
  <p:tag name="KSO_WM_BEAUTIFY_FLAG" val=""/>
</p:tagLst>
</file>

<file path=ppt/tags/tag257.xml><?xml version="1.0" encoding="utf-8"?>
<p:tagLst xmlns:p="http://schemas.openxmlformats.org/presentationml/2006/main">
  <p:tag name="AS_UNIQUEID" val="957"/>
</p:tagLst>
</file>

<file path=ppt/tags/tag258.xml><?xml version="1.0" encoding="utf-8"?>
<p:tagLst xmlns:p="http://schemas.openxmlformats.org/presentationml/2006/main">
  <p:tag name="AS_UNIQUEID" val="958"/>
  <p:tag name="KSO_WM_UNIT_PLACING_PICTURE_USER_VIEWPORT" val="{&quot;height&quot;:9913,&quot;width&quot;:4795}"/>
  <p:tag name="REFSHAPE" val="619817356"/>
  <p:tag name="KSO_WM_BEAUTIFY_FLAG" val=""/>
</p:tagLst>
</file>

<file path=ppt/tags/tag259.xml><?xml version="1.0" encoding="utf-8"?>
<p:tagLst xmlns:p="http://schemas.openxmlformats.org/presentationml/2006/main">
  <p:tag name="AS_UNIQUEID" val="959"/>
  <p:tag name="KSO_WM_BEAUTIFY_FLAG" val=""/>
</p:tagLst>
</file>

<file path=ppt/tags/tag26.xml><?xml version="1.0" encoding="utf-8"?>
<p:tagLst xmlns:p="http://schemas.openxmlformats.org/presentationml/2006/main">
  <p:tag name="KSO_WM_BEAUTIFY_FLAG" val=""/>
</p:tagLst>
</file>

<file path=ppt/tags/tag260.xml><?xml version="1.0" encoding="utf-8"?>
<p:tagLst xmlns:p="http://schemas.openxmlformats.org/presentationml/2006/main">
  <p:tag name="AS_UNIQUEID" val="960"/>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wm#"/>
  <p:tag name="KSO_WM_TEMPLATE_CATEGORY" val="custom"/>
  <p:tag name="KSO_WM_TEMPLATE_INDEX" val="20205081"/>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wm#"/>
  <p:tag name="KSO_WM_TEMPLATE_CATEGORY" val="custom"/>
  <p:tag name="KSO_WM_TEMPLATE_INDEX" val="20205081"/>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wm#"/>
  <p:tag name="KSO_WM_TEMPLATE_CATEGORY" val="custom"/>
  <p:tag name="KSO_WM_TEMPLATE_INDEX" val="20205081"/>
</p:tagLst>
</file>

<file path=ppt/tags/tag314.xml><?xml version="1.0" encoding="utf-8"?>
<p:tagLst xmlns:p="http://schemas.openxmlformats.org/presentationml/2006/main">
  <p:tag name="KSO_WM_BEAUTIFY_FLAG" val=""/>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wm#"/>
  <p:tag name="KSO_WM_TEMPLATE_CATEGORY" val="custom"/>
  <p:tag name="KSO_WM_TEMPLATE_INDEX" val="20205081"/>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wm#"/>
  <p:tag name="KSO_WM_TEMPLATE_CATEGORY" val="custom"/>
  <p:tag name="KSO_WM_TEMPLATE_INDEX" val="20205081"/>
</p:tagLst>
</file>

<file path=ppt/tags/tag322.xml><?xml version="1.0" encoding="utf-8"?>
<p:tagLst xmlns:p="http://schemas.openxmlformats.org/presentationml/2006/main">
  <p:tag name="COMMONDATA" val="eyJoZGlkIjoiMDYzZTJhYTUxZjgyNGQ1Mjc0MzZiODRmZmNmMmE2ZTIifQ=="/>
  <p:tag name="commondata" val="eyJoZGlkIjoiMDc0YmVkNzIyYTUyMGViMjlkZjRjOWNkOGFjNWZiMmUifQ=="/>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AS_UNIQUEID" val="866"/>
  <p:tag name="KSO_WM_BEAUTIFY_FLAG" val=""/>
</p:tagLst>
</file>

<file path=ppt/tags/tag47.xml><?xml version="1.0" encoding="utf-8"?>
<p:tagLst xmlns:p="http://schemas.openxmlformats.org/presentationml/2006/main">
  <p:tag name="AS_UNIQUEID" val="866"/>
  <p:tag name="KSO_WM_BEAUTIFY_FLAG" val=""/>
</p:tagLst>
</file>

<file path=ppt/tags/tag48.xml><?xml version="1.0" encoding="utf-8"?>
<p:tagLst xmlns:p="http://schemas.openxmlformats.org/presentationml/2006/main">
  <p:tag name="AS_UNIQUEID" val="866"/>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AS_UNIQUEID" val="866"/>
  <p:tag name="KSO_WM_BEAUTIFY_FLAG" val=""/>
</p:tagLst>
</file>

<file path=ppt/tags/tag54.xml><?xml version="1.0" encoding="utf-8"?>
<p:tagLst xmlns:p="http://schemas.openxmlformats.org/presentationml/2006/main">
  <p:tag name="AS_UNIQUEID" val="866"/>
  <p:tag name="KSO_WM_BEAUTIFY_FLAG" val=""/>
</p:tagLst>
</file>

<file path=ppt/tags/tag55.xml><?xml version="1.0" encoding="utf-8"?>
<p:tagLst xmlns:p="http://schemas.openxmlformats.org/presentationml/2006/main">
  <p:tag name="AS_UNIQUEID" val="866"/>
  <p:tag name="KSO_WM_BEAUTIFY_FLAG" val=""/>
</p:tagLst>
</file>

<file path=ppt/tags/tag56.xml><?xml version="1.0" encoding="utf-8"?>
<p:tagLst xmlns:p="http://schemas.openxmlformats.org/presentationml/2006/main">
  <p:tag name="AS_UNIQUEID" val="866"/>
  <p:tag name="KSO_WM_BEAUTIFY_FLAG" val=""/>
</p:tagLst>
</file>

<file path=ppt/tags/tag57.xml><?xml version="1.0" encoding="utf-8"?>
<p:tagLst xmlns:p="http://schemas.openxmlformats.org/presentationml/2006/main">
  <p:tag name="AS_UNIQUEID" val="866"/>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wm#"/>
  <p:tag name="KSO_WM_TEMPLATE_CATEGORY" val="custom"/>
  <p:tag name="KSO_WM_TEMPLATE_INDEX" val="20205081"/>
</p:tagLst>
</file>

<file path=ppt/tags/tag61.xml><?xml version="1.0" encoding="utf-8"?>
<p:tagLst xmlns:p="http://schemas.openxmlformats.org/presentationml/2006/main">
  <p:tag name="KSO_WM_BEAUTIFY_FLAG" val=""/>
  <p:tag name="KSO_WM_UNIT_PLACING_PICTURE_USER_VIEWPORT" val="{&quot;height&quot;:9450,&quot;width&quot;:6750}"/>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AS_UNIQUEID" val="3241"/>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AS_UNIQUEID" val="1097"/>
  <p:tag name="KSO_WM_BEAUTIFY_FLAG" val=""/>
</p:tagLst>
</file>

<file path=ppt/tags/tag79.xml><?xml version="1.0" encoding="utf-8"?>
<p:tagLst xmlns:p="http://schemas.openxmlformats.org/presentationml/2006/main">
  <p:tag name="AS_UNIQUEID" val="3336"/>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 name="KSO_WM_UNIT_PLACING_PICTURE_USER_VIEWPORT" val="{&quot;height&quot;:9450,&quot;width&quot;:6750}"/>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AS_UNIQUEID" val="261"/>
  <p:tag name="KSO_WM_BEAUTIFY_FLAG" val=""/>
</p:tagLst>
</file>

<file path=ppt/tags/tag94.xml><?xml version="1.0" encoding="utf-8"?>
<p:tagLst xmlns:p="http://schemas.openxmlformats.org/presentationml/2006/main">
  <p:tag name="AS_UNIQUEID" val="3486"/>
  <p:tag name="KSO_WM_BEAUTIFY_FLAG" val=""/>
</p:tagLst>
</file>

<file path=ppt/tags/tag95.xml><?xml version="1.0" encoding="utf-8"?>
<p:tagLst xmlns:p="http://schemas.openxmlformats.org/presentationml/2006/main">
  <p:tag name="AS_UNIQUEID" val="265"/>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AS_UNIQUEID" val="264"/>
  <p:tag name="KSO_WM_BEAUTIFY_FLAG" val=""/>
</p:tagLst>
</file>

<file path=ppt/tags/tag99.xml><?xml version="1.0" encoding="utf-8"?>
<p:tagLst xmlns:p="http://schemas.openxmlformats.org/presentationml/2006/main">
  <p:tag name="AS_UNIQUEID" val="263"/>
  <p:tag name="KSO_WM_BEAUTIFY_FLAG" val=""/>
</p:tagLst>
</file>

<file path=ppt/theme/theme1.xml><?xml version="1.0" encoding="utf-8"?>
<a:theme xmlns:a="http://schemas.openxmlformats.org/drawingml/2006/main" name="1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4904</Words>
  <Application>WPS 演示</Application>
  <PresentationFormat>自定义</PresentationFormat>
  <Paragraphs>510</Paragraphs>
  <Slides>26</Slides>
  <Notes>0</Notes>
  <HiddenSlides>0</HiddenSlides>
  <MMClips>0</MMClips>
  <ScaleCrop>false</ScaleCrop>
  <HeadingPairs>
    <vt:vector size="8" baseType="variant">
      <vt:variant>
        <vt:lpstr>已用的字体</vt:lpstr>
      </vt:variant>
      <vt:variant>
        <vt:i4>29</vt:i4>
      </vt:variant>
      <vt:variant>
        <vt:lpstr>主题</vt:lpstr>
      </vt:variant>
      <vt:variant>
        <vt:i4>2</vt:i4>
      </vt:variant>
      <vt:variant>
        <vt:lpstr>嵌入 OLE 服务器</vt:lpstr>
      </vt:variant>
      <vt:variant>
        <vt:i4>1</vt:i4>
      </vt:variant>
      <vt:variant>
        <vt:lpstr>幻灯片标题</vt:lpstr>
      </vt:variant>
      <vt:variant>
        <vt:i4>26</vt:i4>
      </vt:variant>
    </vt:vector>
  </HeadingPairs>
  <TitlesOfParts>
    <vt:vector size="58" baseType="lpstr">
      <vt:lpstr>Arial</vt:lpstr>
      <vt:lpstr>宋体</vt:lpstr>
      <vt:lpstr>Wingdings</vt:lpstr>
      <vt:lpstr>Wingdings</vt:lpstr>
      <vt:lpstr>黑体</vt:lpstr>
      <vt:lpstr>汉仪迪升英雄体简</vt:lpstr>
      <vt:lpstr>魂心</vt:lpstr>
      <vt:lpstr>苏新诗柳楷简</vt:lpstr>
      <vt:lpstr>汉仪程行简</vt:lpstr>
      <vt:lpstr>华文隶书</vt:lpstr>
      <vt:lpstr>Times New Roman</vt:lpstr>
      <vt:lpstr>Hoefler Text</vt:lpstr>
      <vt:lpstr>Segoe Print</vt:lpstr>
      <vt:lpstr>华文楷体</vt:lpstr>
      <vt:lpstr>方正仿宋_GB2312</vt:lpstr>
      <vt:lpstr>仿宋</vt:lpstr>
      <vt:lpstr>华文仿宋</vt:lpstr>
      <vt:lpstr>华文中宋</vt:lpstr>
      <vt:lpstr>楷体</vt:lpstr>
      <vt:lpstr>蝶飞行楷</vt:lpstr>
      <vt:lpstr>微软雅黑</vt:lpstr>
      <vt:lpstr>Arial Unicode MS</vt:lpstr>
      <vt:lpstr>Calibri</vt:lpstr>
      <vt:lpstr>等线</vt:lpstr>
      <vt:lpstr>Arial</vt:lpstr>
      <vt:lpstr>DFKai-SB</vt:lpstr>
      <vt:lpstr>MingLiU-ExtB</vt:lpstr>
      <vt:lpstr>方正粗黑宋简体</vt:lpstr>
      <vt:lpstr>MS Gothic</vt:lpstr>
      <vt:lpstr>1_自定义设计方案</vt:lpstr>
      <vt:lpstr>课后作业</vt:lpstr>
      <vt:lpstr>MSGraph.Chart.8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Administrator</dc:creator>
  <cp:lastModifiedBy>Administrator</cp:lastModifiedBy>
  <cp:revision>178</cp:revision>
  <dcterms:created xsi:type="dcterms:W3CDTF">2019-06-19T02:08:00Z</dcterms:created>
  <dcterms:modified xsi:type="dcterms:W3CDTF">2024-07-04T02:19:30Z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A905189607904BC89DFBFA3C237C19E4_13</vt:lpwstr>
  </property>
</Properties>
</file>